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handoutMasterIdLst>
    <p:handoutMasterId r:id="rId4"/>
  </p:handoutMasterIdLst>
  <p:sldIdLst>
    <p:sldId id="263" r:id="rId2"/>
  </p:sldIdLst>
  <p:sldSz cx="30243463" cy="42845038"/>
  <p:notesSz cx="6858000" cy="10059988"/>
  <p:defaultTextStyle>
    <a:defPPr>
      <a:defRPr lang="fr-FR"/>
    </a:defPPr>
    <a:lvl1pPr algn="l" defTabSz="4175125" rtl="0" eaLnBrk="0" fontAlgn="base" hangingPunct="0">
      <a:spcBef>
        <a:spcPct val="0"/>
      </a:spcBef>
      <a:spcAft>
        <a:spcPct val="0"/>
      </a:spcAft>
      <a:defRPr sz="8200" kern="1200">
        <a:solidFill>
          <a:schemeClr val="tx1"/>
        </a:solidFill>
        <a:latin typeface="Arial" charset="0"/>
        <a:ea typeface="+mn-ea"/>
        <a:cs typeface="Arial" charset="0"/>
      </a:defRPr>
    </a:lvl1pPr>
    <a:lvl2pPr marL="2087563" indent="-1630363" algn="l" defTabSz="4175125" rtl="0" eaLnBrk="0" fontAlgn="base" hangingPunct="0">
      <a:spcBef>
        <a:spcPct val="0"/>
      </a:spcBef>
      <a:spcAft>
        <a:spcPct val="0"/>
      </a:spcAft>
      <a:defRPr sz="8200" kern="1200">
        <a:solidFill>
          <a:schemeClr val="tx1"/>
        </a:solidFill>
        <a:latin typeface="Arial" charset="0"/>
        <a:ea typeface="+mn-ea"/>
        <a:cs typeface="Arial" charset="0"/>
      </a:defRPr>
    </a:lvl2pPr>
    <a:lvl3pPr marL="4175125" indent="-3260725" algn="l" defTabSz="4175125" rtl="0" eaLnBrk="0" fontAlgn="base" hangingPunct="0">
      <a:spcBef>
        <a:spcPct val="0"/>
      </a:spcBef>
      <a:spcAft>
        <a:spcPct val="0"/>
      </a:spcAft>
      <a:defRPr sz="8200" kern="1200">
        <a:solidFill>
          <a:schemeClr val="tx1"/>
        </a:solidFill>
        <a:latin typeface="Arial" charset="0"/>
        <a:ea typeface="+mn-ea"/>
        <a:cs typeface="Arial" charset="0"/>
      </a:defRPr>
    </a:lvl3pPr>
    <a:lvl4pPr marL="6264275" indent="-4892675" algn="l" defTabSz="4175125" rtl="0" eaLnBrk="0" fontAlgn="base" hangingPunct="0">
      <a:spcBef>
        <a:spcPct val="0"/>
      </a:spcBef>
      <a:spcAft>
        <a:spcPct val="0"/>
      </a:spcAft>
      <a:defRPr sz="8200" kern="1200">
        <a:solidFill>
          <a:schemeClr val="tx1"/>
        </a:solidFill>
        <a:latin typeface="Arial" charset="0"/>
        <a:ea typeface="+mn-ea"/>
        <a:cs typeface="Arial" charset="0"/>
      </a:defRPr>
    </a:lvl4pPr>
    <a:lvl5pPr marL="8351838" indent="-6523038" algn="l" defTabSz="4175125" rtl="0" eaLnBrk="0" fontAlgn="base" hangingPunct="0">
      <a:spcBef>
        <a:spcPct val="0"/>
      </a:spcBef>
      <a:spcAft>
        <a:spcPct val="0"/>
      </a:spcAft>
      <a:defRPr sz="8200" kern="1200">
        <a:solidFill>
          <a:schemeClr val="tx1"/>
        </a:solidFill>
        <a:latin typeface="Arial" charset="0"/>
        <a:ea typeface="+mn-ea"/>
        <a:cs typeface="Arial" charset="0"/>
      </a:defRPr>
    </a:lvl5pPr>
    <a:lvl6pPr marL="2286000" algn="l" defTabSz="914400" rtl="0" eaLnBrk="1" latinLnBrk="0" hangingPunct="1">
      <a:defRPr sz="8200" kern="1200">
        <a:solidFill>
          <a:schemeClr val="tx1"/>
        </a:solidFill>
        <a:latin typeface="Arial" charset="0"/>
        <a:ea typeface="+mn-ea"/>
        <a:cs typeface="Arial" charset="0"/>
      </a:defRPr>
    </a:lvl6pPr>
    <a:lvl7pPr marL="2743200" algn="l" defTabSz="914400" rtl="0" eaLnBrk="1" latinLnBrk="0" hangingPunct="1">
      <a:defRPr sz="8200" kern="1200">
        <a:solidFill>
          <a:schemeClr val="tx1"/>
        </a:solidFill>
        <a:latin typeface="Arial" charset="0"/>
        <a:ea typeface="+mn-ea"/>
        <a:cs typeface="Arial" charset="0"/>
      </a:defRPr>
    </a:lvl7pPr>
    <a:lvl8pPr marL="3200400" algn="l" defTabSz="914400" rtl="0" eaLnBrk="1" latinLnBrk="0" hangingPunct="1">
      <a:defRPr sz="8200" kern="1200">
        <a:solidFill>
          <a:schemeClr val="tx1"/>
        </a:solidFill>
        <a:latin typeface="Arial" charset="0"/>
        <a:ea typeface="+mn-ea"/>
        <a:cs typeface="Arial" charset="0"/>
      </a:defRPr>
    </a:lvl8pPr>
    <a:lvl9pPr marL="3657600" algn="l" defTabSz="914400" rtl="0" eaLnBrk="1" latinLnBrk="0" hangingPunct="1">
      <a:defRPr sz="8200"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5923" userDrawn="1">
          <p15:clr>
            <a:srgbClr val="A4A3A4"/>
          </p15:clr>
        </p15:guide>
        <p15:guide id="2" pos="18733" userDrawn="1">
          <p15:clr>
            <a:srgbClr val="A4A3A4"/>
          </p15:clr>
        </p15:guide>
        <p15:guide id="4" orient="horz" pos="25560" userDrawn="1">
          <p15:clr>
            <a:srgbClr val="A4A3A4"/>
          </p15:clr>
        </p15:guide>
        <p15:guide id="5" orient="horz" pos="26104" userDrawn="1">
          <p15:clr>
            <a:srgbClr val="A4A3A4"/>
          </p15:clr>
        </p15:guide>
        <p15:guide id="6" orient="horz" pos="26739" userDrawn="1">
          <p15:clr>
            <a:srgbClr val="A4A3A4"/>
          </p15:clr>
        </p15:guide>
        <p15:guide id="7" pos="29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0039"/>
    <a:srgbClr val="969696"/>
    <a:srgbClr val="029687"/>
    <a:srgbClr val="F6A723"/>
    <a:srgbClr val="FF9933"/>
    <a:srgbClr val="777777"/>
    <a:srgbClr val="3366FF"/>
    <a:srgbClr val="666699"/>
    <a:srgbClr val="FF5050"/>
    <a:srgbClr val="C75F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Style moyen 2 - Accentuation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C083E6E3-FA7D-4D7B-A595-EF9225AFEA82}" styleName="Style léger 1 - Accentuation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588" autoAdjust="0"/>
    <p:restoredTop sz="86421" autoAdjust="0"/>
  </p:normalViewPr>
  <p:slideViewPr>
    <p:cSldViewPr snapToGrid="0">
      <p:cViewPr>
        <p:scale>
          <a:sx n="50" d="100"/>
          <a:sy n="50" d="100"/>
        </p:scale>
        <p:origin x="304" y="360"/>
      </p:cViewPr>
      <p:guideLst>
        <p:guide orient="horz" pos="25923"/>
        <p:guide pos="18733"/>
        <p:guide orient="horz" pos="25560"/>
        <p:guide orient="horz" pos="26104"/>
        <p:guide orient="horz" pos="26739"/>
        <p:guide pos="29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0213" cy="503238"/>
          </a:xfrm>
          <a:prstGeom prst="rect">
            <a:avLst/>
          </a:prstGeom>
        </p:spPr>
        <p:txBody>
          <a:bodyPr vert="horz" lIns="96562" tIns="48282" rIns="96562" bIns="48282" rtlCol="0"/>
          <a:lstStyle>
            <a:lvl1pPr algn="l" defTabSz="4252299" eaLnBrk="1" fontAlgn="auto" hangingPunct="1">
              <a:spcBef>
                <a:spcPts val="0"/>
              </a:spcBef>
              <a:spcAft>
                <a:spcPts val="0"/>
              </a:spcAft>
              <a:defRPr sz="1300">
                <a:latin typeface="+mn-lt"/>
                <a:cs typeface="+mn-cs"/>
              </a:defRPr>
            </a:lvl1pPr>
          </a:lstStyle>
          <a:p>
            <a:pPr>
              <a:defRPr/>
            </a:pPr>
            <a:endParaRPr lang="fr-BE"/>
          </a:p>
        </p:txBody>
      </p:sp>
      <p:sp>
        <p:nvSpPr>
          <p:cNvPr id="3" name="Espace réservé de la date 2"/>
          <p:cNvSpPr>
            <a:spLocks noGrp="1"/>
          </p:cNvSpPr>
          <p:nvPr>
            <p:ph type="dt" sz="quarter" idx="1"/>
          </p:nvPr>
        </p:nvSpPr>
        <p:spPr>
          <a:xfrm>
            <a:off x="3886200" y="0"/>
            <a:ext cx="2970213" cy="503238"/>
          </a:xfrm>
          <a:prstGeom prst="rect">
            <a:avLst/>
          </a:prstGeom>
        </p:spPr>
        <p:txBody>
          <a:bodyPr vert="horz" lIns="96562" tIns="48282" rIns="96562" bIns="48282" rtlCol="0"/>
          <a:lstStyle>
            <a:lvl1pPr algn="r" defTabSz="4252299" eaLnBrk="1" fontAlgn="auto" hangingPunct="1">
              <a:spcBef>
                <a:spcPts val="0"/>
              </a:spcBef>
              <a:spcAft>
                <a:spcPts val="0"/>
              </a:spcAft>
              <a:defRPr sz="1300">
                <a:latin typeface="+mn-lt"/>
                <a:cs typeface="+mn-cs"/>
              </a:defRPr>
            </a:lvl1pPr>
          </a:lstStyle>
          <a:p>
            <a:pPr>
              <a:defRPr/>
            </a:pPr>
            <a:fld id="{3BA7EF55-F996-4B81-9441-DE83BD3FD412}" type="datetimeFigureOut">
              <a:rPr lang="fr-FR"/>
              <a:pPr>
                <a:defRPr/>
              </a:pPr>
              <a:t>01/03/2019</a:t>
            </a:fld>
            <a:endParaRPr lang="fr-BE"/>
          </a:p>
        </p:txBody>
      </p:sp>
      <p:sp>
        <p:nvSpPr>
          <p:cNvPr id="4" name="Espace réservé du pied de page 3"/>
          <p:cNvSpPr>
            <a:spLocks noGrp="1"/>
          </p:cNvSpPr>
          <p:nvPr>
            <p:ph type="ftr" sz="quarter" idx="2"/>
          </p:nvPr>
        </p:nvSpPr>
        <p:spPr>
          <a:xfrm>
            <a:off x="0" y="9555163"/>
            <a:ext cx="2970213" cy="503237"/>
          </a:xfrm>
          <a:prstGeom prst="rect">
            <a:avLst/>
          </a:prstGeom>
        </p:spPr>
        <p:txBody>
          <a:bodyPr vert="horz" lIns="96562" tIns="48282" rIns="96562" bIns="48282" rtlCol="0" anchor="b"/>
          <a:lstStyle>
            <a:lvl1pPr algn="l" defTabSz="4252299" eaLnBrk="1" fontAlgn="auto" hangingPunct="1">
              <a:spcBef>
                <a:spcPts val="0"/>
              </a:spcBef>
              <a:spcAft>
                <a:spcPts val="0"/>
              </a:spcAft>
              <a:defRPr sz="1300">
                <a:latin typeface="+mn-lt"/>
                <a:cs typeface="+mn-cs"/>
              </a:defRPr>
            </a:lvl1pPr>
          </a:lstStyle>
          <a:p>
            <a:pPr>
              <a:defRPr/>
            </a:pPr>
            <a:endParaRPr lang="fr-BE"/>
          </a:p>
        </p:txBody>
      </p:sp>
      <p:sp>
        <p:nvSpPr>
          <p:cNvPr id="5" name="Espace réservé du numéro de diapositive 4"/>
          <p:cNvSpPr>
            <a:spLocks noGrp="1"/>
          </p:cNvSpPr>
          <p:nvPr>
            <p:ph type="sldNum" sz="quarter" idx="3"/>
          </p:nvPr>
        </p:nvSpPr>
        <p:spPr>
          <a:xfrm>
            <a:off x="3886200" y="9555163"/>
            <a:ext cx="2970213" cy="503237"/>
          </a:xfrm>
          <a:prstGeom prst="rect">
            <a:avLst/>
          </a:prstGeom>
        </p:spPr>
        <p:txBody>
          <a:bodyPr vert="horz" wrap="square" lIns="96562" tIns="48282" rIns="96562" bIns="48282" numCol="1" anchor="b" anchorCtr="0" compatLnSpc="1">
            <a:prstTxWarp prst="textNoShape">
              <a:avLst/>
            </a:prstTxWarp>
          </a:bodyPr>
          <a:lstStyle>
            <a:lvl1pPr algn="r" defTabSz="4251325" eaLnBrk="1" hangingPunct="1">
              <a:defRPr sz="1300">
                <a:latin typeface="Calibri" pitchFamily="34" charset="0"/>
              </a:defRPr>
            </a:lvl1pPr>
          </a:lstStyle>
          <a:p>
            <a:pPr>
              <a:defRPr/>
            </a:pPr>
            <a:fld id="{CC3C1D29-AD1B-4E95-AFFF-60B7C630CEA2}" type="slidenum">
              <a:rPr lang="fr-BE" altLang="en-US"/>
              <a:pPr>
                <a:defRPr/>
              </a:pPr>
              <a:t>‹N°›</a:t>
            </a:fld>
            <a:endParaRPr lang="fr-BE" altLang="en-US"/>
          </a:p>
        </p:txBody>
      </p:sp>
    </p:spTree>
    <p:extLst>
      <p:ext uri="{BB962C8B-B14F-4D97-AF65-F5344CB8AC3E}">
        <p14:creationId xmlns:p14="http://schemas.microsoft.com/office/powerpoint/2010/main" val="295018192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eg>
</file>

<file path=ppt/media/image12.png>
</file>

<file path=ppt/media/image13.png>
</file>

<file path=ppt/media/image14.jpeg>
</file>

<file path=ppt/media/image15.png>
</file>

<file path=ppt/media/image16.jpeg>
</file>

<file path=ppt/media/image17.png>
</file>

<file path=ppt/media/image18.jpeg>
</file>

<file path=ppt/media/image19.jpeg>
</file>

<file path=ppt/media/image2.jpeg>
</file>

<file path=ppt/media/image20.png>
</file>

<file path=ppt/media/image21.jpeg>
</file>

<file path=ppt/media/image22.png>
</file>

<file path=ppt/media/image23.jpeg>
</file>

<file path=ppt/media/image25.png>
</file>

<file path=ppt/media/image26.jpeg>
</file>

<file path=ppt/media/image27.tiff>
</file>

<file path=ppt/media/image28.tiff>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0213" cy="503238"/>
          </a:xfrm>
          <a:prstGeom prst="rect">
            <a:avLst/>
          </a:prstGeom>
        </p:spPr>
        <p:txBody>
          <a:bodyPr vert="horz" lIns="96562" tIns="48282" rIns="96562" bIns="48282" rtlCol="0"/>
          <a:lstStyle>
            <a:lvl1pPr algn="l" defTabSz="4252299" eaLnBrk="1" fontAlgn="auto" hangingPunct="1">
              <a:spcBef>
                <a:spcPts val="0"/>
              </a:spcBef>
              <a:spcAft>
                <a:spcPts val="0"/>
              </a:spcAft>
              <a:defRPr sz="1300">
                <a:latin typeface="+mn-lt"/>
                <a:cs typeface="+mn-cs"/>
              </a:defRPr>
            </a:lvl1pPr>
          </a:lstStyle>
          <a:p>
            <a:pPr>
              <a:defRPr/>
            </a:pPr>
            <a:endParaRPr lang="fr-BE"/>
          </a:p>
        </p:txBody>
      </p:sp>
      <p:sp>
        <p:nvSpPr>
          <p:cNvPr id="3" name="Espace réservé de la date 2"/>
          <p:cNvSpPr>
            <a:spLocks noGrp="1"/>
          </p:cNvSpPr>
          <p:nvPr>
            <p:ph type="dt" idx="1"/>
          </p:nvPr>
        </p:nvSpPr>
        <p:spPr>
          <a:xfrm>
            <a:off x="3886200" y="0"/>
            <a:ext cx="2970213" cy="503238"/>
          </a:xfrm>
          <a:prstGeom prst="rect">
            <a:avLst/>
          </a:prstGeom>
        </p:spPr>
        <p:txBody>
          <a:bodyPr vert="horz" lIns="96562" tIns="48282" rIns="96562" bIns="48282" rtlCol="0"/>
          <a:lstStyle>
            <a:lvl1pPr algn="r" defTabSz="4252299" eaLnBrk="1" fontAlgn="auto" hangingPunct="1">
              <a:spcBef>
                <a:spcPts val="0"/>
              </a:spcBef>
              <a:spcAft>
                <a:spcPts val="0"/>
              </a:spcAft>
              <a:defRPr sz="1300">
                <a:latin typeface="+mn-lt"/>
                <a:cs typeface="+mn-cs"/>
              </a:defRPr>
            </a:lvl1pPr>
          </a:lstStyle>
          <a:p>
            <a:pPr>
              <a:defRPr/>
            </a:pPr>
            <a:fld id="{8D4995BA-8BE5-4DE7-B286-877D53D05E63}" type="datetimeFigureOut">
              <a:rPr lang="fr-FR"/>
              <a:pPr>
                <a:defRPr/>
              </a:pPr>
              <a:t>01/03/2019</a:t>
            </a:fld>
            <a:endParaRPr lang="fr-BE"/>
          </a:p>
        </p:txBody>
      </p:sp>
      <p:sp>
        <p:nvSpPr>
          <p:cNvPr id="4" name="Espace réservé de l'image des diapositives 3"/>
          <p:cNvSpPr>
            <a:spLocks noGrp="1" noRot="1" noChangeAspect="1"/>
          </p:cNvSpPr>
          <p:nvPr>
            <p:ph type="sldImg" idx="2"/>
          </p:nvPr>
        </p:nvSpPr>
        <p:spPr>
          <a:xfrm>
            <a:off x="2098675" y="752475"/>
            <a:ext cx="2660650" cy="3773488"/>
          </a:xfrm>
          <a:prstGeom prst="rect">
            <a:avLst/>
          </a:prstGeom>
          <a:noFill/>
          <a:ln w="12700">
            <a:solidFill>
              <a:prstClr val="black"/>
            </a:solidFill>
          </a:ln>
        </p:spPr>
        <p:txBody>
          <a:bodyPr vert="horz" lIns="96562" tIns="48282" rIns="96562" bIns="48282" rtlCol="0" anchor="ctr"/>
          <a:lstStyle/>
          <a:p>
            <a:pPr lvl="0"/>
            <a:endParaRPr lang="fr-BE" noProof="0"/>
          </a:p>
        </p:txBody>
      </p:sp>
      <p:sp>
        <p:nvSpPr>
          <p:cNvPr id="5" name="Espace réservé des commentaires 4"/>
          <p:cNvSpPr>
            <a:spLocks noGrp="1"/>
          </p:cNvSpPr>
          <p:nvPr>
            <p:ph type="body" sz="quarter" idx="3"/>
          </p:nvPr>
        </p:nvSpPr>
        <p:spPr>
          <a:xfrm>
            <a:off x="685800" y="4778375"/>
            <a:ext cx="5486400" cy="4527550"/>
          </a:xfrm>
          <a:prstGeom prst="rect">
            <a:avLst/>
          </a:prstGeom>
        </p:spPr>
        <p:txBody>
          <a:bodyPr vert="horz" lIns="96562" tIns="48282" rIns="96562" bIns="48282" rtlCol="0">
            <a:normAutofit/>
          </a:body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BE" noProof="0"/>
          </a:p>
        </p:txBody>
      </p:sp>
      <p:sp>
        <p:nvSpPr>
          <p:cNvPr id="6" name="Espace réservé du pied de page 5"/>
          <p:cNvSpPr>
            <a:spLocks noGrp="1"/>
          </p:cNvSpPr>
          <p:nvPr>
            <p:ph type="ftr" sz="quarter" idx="4"/>
          </p:nvPr>
        </p:nvSpPr>
        <p:spPr>
          <a:xfrm>
            <a:off x="0" y="9555163"/>
            <a:ext cx="2970213" cy="503237"/>
          </a:xfrm>
          <a:prstGeom prst="rect">
            <a:avLst/>
          </a:prstGeom>
        </p:spPr>
        <p:txBody>
          <a:bodyPr vert="horz" lIns="96562" tIns="48282" rIns="96562" bIns="48282" rtlCol="0" anchor="b"/>
          <a:lstStyle>
            <a:lvl1pPr algn="l" defTabSz="4252299" eaLnBrk="1" fontAlgn="auto" hangingPunct="1">
              <a:spcBef>
                <a:spcPts val="0"/>
              </a:spcBef>
              <a:spcAft>
                <a:spcPts val="0"/>
              </a:spcAft>
              <a:defRPr sz="1300">
                <a:latin typeface="+mn-lt"/>
                <a:cs typeface="+mn-cs"/>
              </a:defRPr>
            </a:lvl1pPr>
          </a:lstStyle>
          <a:p>
            <a:pPr>
              <a:defRPr/>
            </a:pPr>
            <a:endParaRPr lang="fr-BE"/>
          </a:p>
        </p:txBody>
      </p:sp>
      <p:sp>
        <p:nvSpPr>
          <p:cNvPr id="7" name="Espace réservé du numéro de diapositive 6"/>
          <p:cNvSpPr>
            <a:spLocks noGrp="1"/>
          </p:cNvSpPr>
          <p:nvPr>
            <p:ph type="sldNum" sz="quarter" idx="5"/>
          </p:nvPr>
        </p:nvSpPr>
        <p:spPr>
          <a:xfrm>
            <a:off x="3886200" y="9555163"/>
            <a:ext cx="2970213" cy="503237"/>
          </a:xfrm>
          <a:prstGeom prst="rect">
            <a:avLst/>
          </a:prstGeom>
        </p:spPr>
        <p:txBody>
          <a:bodyPr vert="horz" wrap="square" lIns="96562" tIns="48282" rIns="96562" bIns="48282" numCol="1" anchor="b" anchorCtr="0" compatLnSpc="1">
            <a:prstTxWarp prst="textNoShape">
              <a:avLst/>
            </a:prstTxWarp>
          </a:bodyPr>
          <a:lstStyle>
            <a:lvl1pPr algn="r" defTabSz="4251325" eaLnBrk="1" hangingPunct="1">
              <a:defRPr sz="1300">
                <a:latin typeface="Calibri" pitchFamily="34" charset="0"/>
              </a:defRPr>
            </a:lvl1pPr>
          </a:lstStyle>
          <a:p>
            <a:pPr>
              <a:defRPr/>
            </a:pPr>
            <a:fld id="{8D8359B8-01E4-49E7-BFA0-6E445A423911}" type="slidenum">
              <a:rPr lang="fr-BE" altLang="en-US"/>
              <a:pPr>
                <a:defRPr/>
              </a:pPr>
              <a:t>‹N°›</a:t>
            </a:fld>
            <a:endParaRPr lang="fr-BE" altLang="en-US"/>
          </a:p>
        </p:txBody>
      </p:sp>
    </p:spTree>
    <p:extLst>
      <p:ext uri="{BB962C8B-B14F-4D97-AF65-F5344CB8AC3E}">
        <p14:creationId xmlns:p14="http://schemas.microsoft.com/office/powerpoint/2010/main" val="160567151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Espace réservé de l'image des diapositives 1"/>
          <p:cNvSpPr>
            <a:spLocks noGrp="1" noRot="1" noChangeAspect="1" noTextEdit="1"/>
          </p:cNvSpPr>
          <p:nvPr>
            <p:ph type="sldImg"/>
          </p:nvPr>
        </p:nvSpPr>
        <p:spPr bwMode="auto">
          <a:noFill/>
          <a:ln>
            <a:solidFill>
              <a:srgbClr val="000000"/>
            </a:solidFill>
            <a:miter lim="800000"/>
            <a:headEnd/>
            <a:tailEnd/>
          </a:ln>
        </p:spPr>
      </p:sp>
      <p:sp>
        <p:nvSpPr>
          <p:cNvPr id="18435"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defRPr/>
            </a:pPr>
            <a:r>
              <a:rPr lang="fr-BE" altLang="en-US" err="1"/>
              <a:t>www.virtualbox.org</a:t>
            </a:r>
            <a:r>
              <a:rPr lang="fr-BE" altLang="en-US"/>
              <a:t>[</a:t>
            </a:r>
            <a:endParaRPr lang="fr-BE"/>
          </a:p>
          <a:p>
            <a:pPr eaLnBrk="1" hangingPunct="1">
              <a:spcBef>
                <a:spcPct val="0"/>
              </a:spcBef>
            </a:pPr>
            <a:endParaRPr lang="fr-BE" altLang="en-US"/>
          </a:p>
          <a:p>
            <a:pPr eaLnBrk="1" hangingPunct="1">
              <a:spcBef>
                <a:spcPct val="0"/>
              </a:spcBef>
            </a:pPr>
            <a:r>
              <a:rPr lang="fr-BE" altLang="en-US" err="1"/>
              <a:t>www.ubuntu.com</a:t>
            </a:r>
            <a:endParaRPr lang="fr-BE" altLang="en-US"/>
          </a:p>
          <a:p>
            <a:pPr eaLnBrk="1" hangingPunct="1">
              <a:spcBef>
                <a:spcPct val="0"/>
              </a:spcBef>
            </a:pPr>
            <a:r>
              <a:rPr lang="fr-BE" altLang="en-US" err="1"/>
              <a:t>www.rstudio.com</a:t>
            </a:r>
            <a:endParaRPr lang="fr-BE" altLang="en-US"/>
          </a:p>
          <a:p>
            <a:pPr eaLnBrk="1" hangingPunct="1">
              <a:spcBef>
                <a:spcPct val="0"/>
              </a:spcBef>
            </a:pPr>
            <a:r>
              <a:rPr lang="fr-BE" altLang="en-US" err="1"/>
              <a:t>www.r-project.org</a:t>
            </a:r>
            <a:endParaRPr lang="fr-BE" altLang="en-US"/>
          </a:p>
          <a:p>
            <a:pPr eaLnBrk="1" hangingPunct="1">
              <a:spcBef>
                <a:spcPct val="0"/>
              </a:spcBef>
            </a:pPr>
            <a:r>
              <a:rPr lang="fr-BE" altLang="en-US" err="1"/>
              <a:t>www.github.com</a:t>
            </a:r>
            <a:endParaRPr lang="fr-BE" altLang="en-US"/>
          </a:p>
          <a:p>
            <a:pPr eaLnBrk="1" hangingPunct="1">
              <a:spcBef>
                <a:spcPct val="0"/>
              </a:spcBef>
            </a:pPr>
            <a:r>
              <a:rPr lang="fr-BE" altLang="en-US" err="1"/>
              <a:t>www.lyx.org</a:t>
            </a:r>
            <a:endParaRPr lang="fr-BE" altLang="en-US"/>
          </a:p>
          <a:p>
            <a:pPr eaLnBrk="1" hangingPunct="1">
              <a:spcBef>
                <a:spcPct val="0"/>
              </a:spcBef>
            </a:pPr>
            <a:r>
              <a:rPr lang="fr-BE" altLang="en-US" err="1"/>
              <a:t>www.python.org</a:t>
            </a:r>
            <a:endParaRPr lang="fr-BE" altLang="en-US"/>
          </a:p>
          <a:p>
            <a:pPr eaLnBrk="1" hangingPunct="1">
              <a:spcBef>
                <a:spcPct val="0"/>
              </a:spcBef>
            </a:pPr>
            <a:r>
              <a:rPr lang="fr-BE" altLang="en-US" err="1"/>
              <a:t>www.jupyter.org</a:t>
            </a:r>
            <a:endParaRPr lang="fr-BE" altLang="en-US"/>
          </a:p>
          <a:p>
            <a:pPr eaLnBrk="1" hangingPunct="1">
              <a:spcBef>
                <a:spcPct val="0"/>
              </a:spcBef>
            </a:pPr>
            <a:r>
              <a:rPr lang="fr-BE" altLang="en-US" err="1"/>
              <a:t>pythonhosted.org</a:t>
            </a:r>
            <a:r>
              <a:rPr lang="fr-BE" altLang="en-US"/>
              <a:t>/</a:t>
            </a:r>
            <a:r>
              <a:rPr lang="fr-BE" altLang="en-US" err="1"/>
              <a:t>spyder</a:t>
            </a:r>
            <a:r>
              <a:rPr lang="fr-BE" altLang="en-US"/>
              <a:t>/</a:t>
            </a:r>
            <a:r>
              <a:rPr lang="fr-BE" altLang="en-US" err="1"/>
              <a:t>index.htm</a:t>
            </a:r>
            <a:endParaRPr lang="fr-BE" altLang="en-US"/>
          </a:p>
          <a:p>
            <a:pPr eaLnBrk="1" hangingPunct="1">
              <a:spcBef>
                <a:spcPct val="0"/>
              </a:spcBef>
            </a:pPr>
            <a:endParaRPr lang="fr-BE" altLang="en-US"/>
          </a:p>
          <a:p>
            <a:pPr eaLnBrk="1" hangingPunct="1">
              <a:spcBef>
                <a:spcPct val="0"/>
              </a:spcBef>
            </a:pPr>
            <a:endParaRPr lang="fr-BE" altLang="en-US"/>
          </a:p>
        </p:txBody>
      </p:sp>
      <p:sp>
        <p:nvSpPr>
          <p:cNvPr id="18436" name="Espace réservé du numéro de diapositive 3"/>
          <p:cNvSpPr>
            <a:spLocks noGrp="1"/>
          </p:cNvSpPr>
          <p:nvPr>
            <p:ph type="sldNum" sz="quarter" idx="5"/>
          </p:nvPr>
        </p:nvSpPr>
        <p:spPr bwMode="auto">
          <a:noFill/>
          <a:ln>
            <a:miter lim="800000"/>
            <a:headEnd/>
            <a:tailEnd/>
          </a:ln>
        </p:spPr>
        <p:txBody>
          <a:bodyPr/>
          <a:lstStyle/>
          <a:p>
            <a:pPr defTabSz="4249738"/>
            <a:fld id="{316DB442-F2BA-4600-A0B5-A08A81765C88}" type="slidenum">
              <a:rPr lang="fr-BE" altLang="en-US" smtClean="0"/>
              <a:pPr defTabSz="4249738"/>
              <a:t>1</a:t>
            </a:fld>
            <a:endParaRPr lang="fr-BE" altLang="en-US"/>
          </a:p>
        </p:txBody>
      </p:sp>
    </p:spTree>
    <p:extLst>
      <p:ext uri="{BB962C8B-B14F-4D97-AF65-F5344CB8AC3E}">
        <p14:creationId xmlns:p14="http://schemas.microsoft.com/office/powerpoint/2010/main" val="12971314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jpeg"/><Relationship Id="rId1" Type="http://schemas.openxmlformats.org/officeDocument/2006/relationships/slideMaster" Target="../slideMasters/slideMaster1.xml"/><Relationship Id="rId4" Type="http://schemas.openxmlformats.org/officeDocument/2006/relationships/image" Target="../media/image2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jpeg"/><Relationship Id="rId1" Type="http://schemas.openxmlformats.org/officeDocument/2006/relationships/slideMaster" Target="../slideMasters/slideMaster1.xml"/><Relationship Id="rId4" Type="http://schemas.openxmlformats.org/officeDocument/2006/relationships/image" Target="../media/image23.jpe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eg"/><Relationship Id="rId1" Type="http://schemas.openxmlformats.org/officeDocument/2006/relationships/slideMaster" Target="../slideMasters/slideMaster1.xml"/><Relationship Id="rId4" Type="http://schemas.openxmlformats.org/officeDocument/2006/relationships/image" Target="../media/image20.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re medecine &amp; pharmacie">
    <p:spTree>
      <p:nvGrpSpPr>
        <p:cNvPr id="1" name=""/>
        <p:cNvGrpSpPr/>
        <p:nvPr/>
      </p:nvGrpSpPr>
      <p:grpSpPr>
        <a:xfrm>
          <a:off x="0" y="0"/>
          <a:ext cx="0" cy="0"/>
          <a:chOff x="0" y="0"/>
          <a:chExt cx="0" cy="0"/>
        </a:xfrm>
      </p:grpSpPr>
      <p:pic>
        <p:nvPicPr>
          <p:cNvPr id="5" name="Image 9" descr="sciences_microscope_large.jpg"/>
          <p:cNvPicPr>
            <a:picLocks noChangeAspect="1"/>
          </p:cNvPicPr>
          <p:nvPr/>
        </p:nvPicPr>
        <p:blipFill>
          <a:blip r:embed="rId2" cstate="print">
            <a:lum bright="14000"/>
          </a:blip>
          <a:srcRect/>
          <a:stretch>
            <a:fillRect/>
          </a:stretch>
        </p:blipFill>
        <p:spPr bwMode="auto">
          <a:xfrm>
            <a:off x="7524750" y="2382838"/>
            <a:ext cx="22045613" cy="5507037"/>
          </a:xfrm>
          <a:prstGeom prst="rect">
            <a:avLst/>
          </a:prstGeom>
          <a:noFill/>
          <a:ln w="9525">
            <a:noFill/>
            <a:miter lim="800000"/>
            <a:headEnd/>
            <a:tailEnd/>
          </a:ln>
        </p:spPr>
      </p:pic>
      <p:sp>
        <p:nvSpPr>
          <p:cNvPr id="6" name="ZoneTexte 8"/>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t>Faculté de Médecine et Pharmacie</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Picture 2"/>
          <p:cNvPicPr>
            <a:picLocks noChangeAspect="1" noChangeArrowheads="1"/>
          </p:cNvPicPr>
          <p:nvPr/>
        </p:nvPicPr>
        <p:blipFill>
          <a:blip r:embed="rId4" cstate="print"/>
          <a:srcRect/>
          <a:stretch>
            <a:fillRect/>
          </a:stretch>
        </p:blipFill>
        <p:spPr bwMode="auto">
          <a:xfrm>
            <a:off x="511175" y="37836475"/>
            <a:ext cx="6286500" cy="2749550"/>
          </a:xfrm>
          <a:prstGeom prst="rect">
            <a:avLst/>
          </a:prstGeom>
          <a:noFill/>
          <a:ln w="9525">
            <a:noFill/>
            <a:miter lim="800000"/>
            <a:headEnd/>
            <a:tailEnd/>
          </a:ln>
        </p:spPr>
      </p:pic>
      <p:sp>
        <p:nvSpPr>
          <p:cNvPr id="3"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5"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0"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Architecture">
    <p:spTree>
      <p:nvGrpSpPr>
        <p:cNvPr id="1" name=""/>
        <p:cNvGrpSpPr/>
        <p:nvPr/>
      </p:nvGrpSpPr>
      <p:grpSpPr>
        <a:xfrm>
          <a:off x="0" y="0"/>
          <a:ext cx="0" cy="0"/>
          <a:chOff x="0" y="0"/>
          <a:chExt cx="0" cy="0"/>
        </a:xfrm>
      </p:grpSpPr>
      <p:pic>
        <p:nvPicPr>
          <p:cNvPr id="5" name="Image 8" descr="archi_large4.jpg"/>
          <p:cNvPicPr>
            <a:picLocks noChangeAspect="1"/>
          </p:cNvPicPr>
          <p:nvPr/>
        </p:nvPicPr>
        <p:blipFill>
          <a:blip r:embed="rId2" cstate="print"/>
          <a:srcRect/>
          <a:stretch>
            <a:fillRect/>
          </a:stretch>
        </p:blipFill>
        <p:spPr bwMode="auto">
          <a:xfrm>
            <a:off x="7537450" y="2381250"/>
            <a:ext cx="21993225" cy="5502275"/>
          </a:xfrm>
          <a:prstGeom prst="rect">
            <a:avLst/>
          </a:prstGeom>
          <a:noFill/>
          <a:ln w="9525">
            <a:noFill/>
            <a:miter lim="800000"/>
            <a:headEnd/>
            <a:tailEnd/>
          </a:ln>
        </p:spPr>
      </p:pic>
      <p:sp>
        <p:nvSpPr>
          <p:cNvPr id="6" name="ZoneTexte 12"/>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139700" dist="38100" dir="2700000" algn="tl" rotWithShape="0">
                    <a:prstClr val="black">
                      <a:alpha val="84000"/>
                    </a:prstClr>
                  </a:outerShdw>
                </a:effectLst>
                <a:latin typeface="Calibri" pitchFamily="34" charset="0"/>
                <a:ea typeface="Calibri" pitchFamily="34" charset="0"/>
                <a:cs typeface="Times New Roman" pitchFamily="18" charset="0"/>
              </a:rPr>
              <a:t>Faculté d’Architecture</a:t>
            </a:r>
          </a:p>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139700" dist="38100" dir="2700000" algn="tl" rotWithShape="0">
                    <a:prstClr val="black">
                      <a:alpha val="84000"/>
                    </a:prstClr>
                  </a:outerShdw>
                </a:effectLst>
                <a:latin typeface="Calibri" pitchFamily="34" charset="0"/>
                <a:ea typeface="Calibri" pitchFamily="34" charset="0"/>
                <a:cs typeface="Times New Roman" pitchFamily="18" charset="0"/>
              </a:rPr>
              <a:t>                                et d’Urbanisme</a:t>
            </a:r>
            <a:endParaRPr lang="fr-BE" sz="11800">
              <a:solidFill>
                <a:schemeClr val="bg1"/>
              </a:solidFill>
              <a:effectLst>
                <a:outerShdw blurRad="139700" dist="38100" dir="2700000" algn="tl" rotWithShape="0">
                  <a:prstClr val="black">
                    <a:alpha val="84000"/>
                  </a:prstClr>
                </a:outerShdw>
              </a:effectLst>
              <a:latin typeface="Calibri" pitchFamily="34" charset="0"/>
              <a:ea typeface="Calibri" pitchFamily="34" charset="0"/>
              <a:cs typeface="Times New Roman" pitchFamily="18" charset="0"/>
            </a:endParaRPr>
          </a:p>
          <a:p>
            <a:pPr marL="1565656" indent="-1565656" defTabSz="4176431" fontAlgn="auto">
              <a:spcBef>
                <a:spcPts val="0"/>
              </a:spcBef>
              <a:spcAft>
                <a:spcPts val="0"/>
              </a:spcAft>
              <a:buFont typeface="Arial" pitchFamily="34" charset="0"/>
              <a:buNone/>
              <a:defRPr/>
            </a:pPr>
            <a:endParaRPr lang="fr-BE" sz="11800">
              <a:solidFill>
                <a:schemeClr val="bg1"/>
              </a:solidFill>
              <a:effectLst>
                <a:outerShdw blurRad="50800" dist="38100" dir="2700000" algn="tl" rotWithShape="0">
                  <a:prstClr val="black">
                    <a:alpha val="40000"/>
                  </a:prst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Picture 1"/>
          <p:cNvPicPr>
            <a:picLocks noChangeAspect="1" noChangeArrowheads="1"/>
          </p:cNvPicPr>
          <p:nvPr/>
        </p:nvPicPr>
        <p:blipFill>
          <a:blip r:embed="rId4" cstate="print"/>
          <a:srcRect/>
          <a:stretch>
            <a:fillRect/>
          </a:stretch>
        </p:blipFill>
        <p:spPr bwMode="auto">
          <a:xfrm>
            <a:off x="546100" y="37769800"/>
            <a:ext cx="6067425" cy="2933700"/>
          </a:xfrm>
          <a:prstGeom prst="rect">
            <a:avLst/>
          </a:prstGeom>
          <a:noFill/>
          <a:ln w="9525">
            <a:noFill/>
            <a:miter lim="800000"/>
            <a:headEnd/>
            <a:tailEnd/>
          </a:ln>
        </p:spPr>
      </p:pic>
      <p:sp>
        <p:nvSpPr>
          <p:cNvPr id="14"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7"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9"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Titre Services généraux">
    <p:spTree>
      <p:nvGrpSpPr>
        <p:cNvPr id="1" name=""/>
        <p:cNvGrpSpPr/>
        <p:nvPr/>
      </p:nvGrpSpPr>
      <p:grpSpPr>
        <a:xfrm>
          <a:off x="0" y="0"/>
          <a:ext cx="0" cy="0"/>
          <a:chOff x="0" y="0"/>
          <a:chExt cx="0" cy="0"/>
        </a:xfrm>
      </p:grpSpPr>
      <p:pic>
        <p:nvPicPr>
          <p:cNvPr id="5" name="Image 8" descr="archi_large4.jpg"/>
          <p:cNvPicPr>
            <a:picLocks noChangeAspect="1"/>
          </p:cNvPicPr>
          <p:nvPr/>
        </p:nvPicPr>
        <p:blipFill>
          <a:blip r:embed="rId2" cstate="print"/>
          <a:srcRect/>
          <a:stretch>
            <a:fillRect/>
          </a:stretch>
        </p:blipFill>
        <p:spPr bwMode="auto">
          <a:xfrm>
            <a:off x="7537450" y="2381250"/>
            <a:ext cx="21993225" cy="5502275"/>
          </a:xfrm>
          <a:prstGeom prst="rect">
            <a:avLst/>
          </a:prstGeom>
          <a:noFill/>
          <a:ln w="9525">
            <a:noFill/>
            <a:miter lim="800000"/>
            <a:headEnd/>
            <a:tailEnd/>
          </a:ln>
        </p:spPr>
      </p:pic>
      <p:pic>
        <p:nvPicPr>
          <p:cNvPr id="6"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7" name="Picture 2" descr="Bannière"/>
          <p:cNvPicPr>
            <a:picLocks noChangeAspect="1" noChangeArrowheads="1"/>
          </p:cNvPicPr>
          <p:nvPr/>
        </p:nvPicPr>
        <p:blipFill>
          <a:blip r:embed="rId4" cstate="print"/>
          <a:srcRect/>
          <a:stretch>
            <a:fillRect/>
          </a:stretch>
        </p:blipFill>
        <p:spPr bwMode="auto">
          <a:xfrm>
            <a:off x="7564438" y="2365375"/>
            <a:ext cx="21953537" cy="5513388"/>
          </a:xfrm>
          <a:prstGeom prst="rect">
            <a:avLst/>
          </a:prstGeom>
          <a:noFill/>
          <a:ln w="9525">
            <a:noFill/>
            <a:miter lim="800000"/>
            <a:headEnd/>
            <a:tailEnd/>
          </a:ln>
        </p:spPr>
      </p:pic>
      <p:sp>
        <p:nvSpPr>
          <p:cNvPr id="14"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7"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9"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8"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re et contenu">
    <p:spTree>
      <p:nvGrpSpPr>
        <p:cNvPr id="1" name=""/>
        <p:cNvGrpSpPr/>
        <p:nvPr/>
      </p:nvGrpSpPr>
      <p:grpSpPr>
        <a:xfrm>
          <a:off x="0" y="0"/>
          <a:ext cx="0" cy="0"/>
          <a:chOff x="0" y="0"/>
          <a:chExt cx="0" cy="0"/>
        </a:xfrm>
      </p:grpSpPr>
      <p:sp>
        <p:nvSpPr>
          <p:cNvPr id="4" name="ZoneTexte 4"/>
          <p:cNvSpPr txBox="1">
            <a:spLocks noChangeArrowheads="1"/>
          </p:cNvSpPr>
          <p:nvPr/>
        </p:nvSpPr>
        <p:spPr bwMode="auto">
          <a:xfrm>
            <a:off x="-31750" y="41376600"/>
            <a:ext cx="7372350" cy="1220788"/>
          </a:xfrm>
          <a:prstGeom prst="rect">
            <a:avLst/>
          </a:prstGeom>
          <a:noFill/>
          <a:ln>
            <a:noFill/>
          </a:ln>
          <a:extLst/>
        </p:spPr>
        <p:txBody>
          <a:bodyPr lIns="417508" tIns="208756" rIns="417508" bIns="208756">
            <a:spAutoFit/>
          </a:bodyPr>
          <a:lstStyle>
            <a:lvl1pPr eaLnBrk="0" hangingPunct="0">
              <a:defRPr sz="8200">
                <a:solidFill>
                  <a:schemeClr val="tx1"/>
                </a:solidFill>
                <a:latin typeface="Arial" charset="0"/>
                <a:cs typeface="Arial" charset="0"/>
              </a:defRPr>
            </a:lvl1pPr>
            <a:lvl2pPr marL="742950" indent="-285750" eaLnBrk="0" hangingPunct="0">
              <a:defRPr sz="8200">
                <a:solidFill>
                  <a:schemeClr val="tx1"/>
                </a:solidFill>
                <a:latin typeface="Arial" charset="0"/>
                <a:cs typeface="Arial" charset="0"/>
              </a:defRPr>
            </a:lvl2pPr>
            <a:lvl3pPr marL="1143000" indent="-228600" eaLnBrk="0" hangingPunct="0">
              <a:defRPr sz="8200">
                <a:solidFill>
                  <a:schemeClr val="tx1"/>
                </a:solidFill>
                <a:latin typeface="Arial" charset="0"/>
                <a:cs typeface="Arial" charset="0"/>
              </a:defRPr>
            </a:lvl3pPr>
            <a:lvl4pPr marL="1600200" indent="-228600" eaLnBrk="0" hangingPunct="0">
              <a:defRPr sz="8200">
                <a:solidFill>
                  <a:schemeClr val="tx1"/>
                </a:solidFill>
                <a:latin typeface="Arial" charset="0"/>
                <a:cs typeface="Arial" charset="0"/>
              </a:defRPr>
            </a:lvl4pPr>
            <a:lvl5pPr marL="2057400" indent="-228600" eaLnBrk="0" hangingPunct="0">
              <a:defRPr sz="8200">
                <a:solidFill>
                  <a:schemeClr val="tx1"/>
                </a:solidFill>
                <a:latin typeface="Arial" charset="0"/>
                <a:cs typeface="Arial" charset="0"/>
              </a:defRPr>
            </a:lvl5pPr>
            <a:lvl6pPr marL="2514600" indent="-228600" defTabSz="4175125" eaLnBrk="0" fontAlgn="base" hangingPunct="0">
              <a:spcBef>
                <a:spcPct val="0"/>
              </a:spcBef>
              <a:spcAft>
                <a:spcPct val="0"/>
              </a:spcAft>
              <a:defRPr sz="8200">
                <a:solidFill>
                  <a:schemeClr val="tx1"/>
                </a:solidFill>
                <a:latin typeface="Arial" charset="0"/>
                <a:cs typeface="Arial" charset="0"/>
              </a:defRPr>
            </a:lvl6pPr>
            <a:lvl7pPr marL="2971800" indent="-228600" defTabSz="4175125" eaLnBrk="0" fontAlgn="base" hangingPunct="0">
              <a:spcBef>
                <a:spcPct val="0"/>
              </a:spcBef>
              <a:spcAft>
                <a:spcPct val="0"/>
              </a:spcAft>
              <a:defRPr sz="8200">
                <a:solidFill>
                  <a:schemeClr val="tx1"/>
                </a:solidFill>
                <a:latin typeface="Arial" charset="0"/>
                <a:cs typeface="Arial" charset="0"/>
              </a:defRPr>
            </a:lvl7pPr>
            <a:lvl8pPr marL="3429000" indent="-228600" defTabSz="4175125" eaLnBrk="0" fontAlgn="base" hangingPunct="0">
              <a:spcBef>
                <a:spcPct val="0"/>
              </a:spcBef>
              <a:spcAft>
                <a:spcPct val="0"/>
              </a:spcAft>
              <a:defRPr sz="8200">
                <a:solidFill>
                  <a:schemeClr val="tx1"/>
                </a:solidFill>
                <a:latin typeface="Arial" charset="0"/>
                <a:cs typeface="Arial" charset="0"/>
              </a:defRPr>
            </a:lvl8pPr>
            <a:lvl9pPr marL="3886200" indent="-228600" defTabSz="4175125" eaLnBrk="0" fontAlgn="base" hangingPunct="0">
              <a:spcBef>
                <a:spcPct val="0"/>
              </a:spcBef>
              <a:spcAft>
                <a:spcPct val="0"/>
              </a:spcAft>
              <a:defRPr sz="8200">
                <a:solidFill>
                  <a:schemeClr val="tx1"/>
                </a:solidFill>
                <a:latin typeface="Arial" charset="0"/>
                <a:cs typeface="Arial" charset="0"/>
              </a:defRPr>
            </a:lvl9pPr>
          </a:lstStyle>
          <a:p>
            <a:pPr algn="ctr" eaLnBrk="1" hangingPunct="1">
              <a:defRPr/>
            </a:pPr>
            <a:r>
              <a:rPr lang="fr-FR" sz="5200" b="1">
                <a:solidFill>
                  <a:srgbClr val="A6A6A6"/>
                </a:solidFill>
              </a:rPr>
              <a:t>Université de Mons</a:t>
            </a:r>
            <a:endParaRPr lang="fr-BE" sz="5200" b="1">
              <a:solidFill>
                <a:srgbClr val="A6A6A6"/>
              </a:solidFill>
            </a:endParaRPr>
          </a:p>
        </p:txBody>
      </p:sp>
      <p:pic>
        <p:nvPicPr>
          <p:cNvPr id="5" name="Picture 1"/>
          <p:cNvPicPr>
            <a:picLocks noChangeAspect="1" noChangeArrowheads="1"/>
          </p:cNvPicPr>
          <p:nvPr/>
        </p:nvPicPr>
        <p:blipFill>
          <a:blip r:embed="rId2" cstate="print"/>
          <a:srcRect/>
          <a:stretch>
            <a:fillRect/>
          </a:stretch>
        </p:blipFill>
        <p:spPr bwMode="auto">
          <a:xfrm>
            <a:off x="823913" y="1066800"/>
            <a:ext cx="5602287" cy="2014538"/>
          </a:xfrm>
          <a:prstGeom prst="rect">
            <a:avLst/>
          </a:prstGeom>
          <a:noFill/>
          <a:ln w="9525">
            <a:noFill/>
            <a:miter lim="800000"/>
            <a:headEnd/>
            <a:tailEnd/>
          </a:ln>
        </p:spPr>
      </p:pic>
      <p:sp>
        <p:nvSpPr>
          <p:cNvPr id="11" name="Titre 10"/>
          <p:cNvSpPr>
            <a:spLocks noGrp="1"/>
          </p:cNvSpPr>
          <p:nvPr>
            <p:ph type="title"/>
          </p:nvPr>
        </p:nvSpPr>
        <p:spPr>
          <a:xfrm>
            <a:off x="1512173" y="4183669"/>
            <a:ext cx="27219117" cy="4672959"/>
          </a:xfrm>
        </p:spPr>
        <p:txBody>
          <a:bodyPr/>
          <a:lstStyle>
            <a:lvl1pPr>
              <a:defRPr sz="11800">
                <a:solidFill>
                  <a:schemeClr val="accent2"/>
                </a:solidFill>
              </a:defRPr>
            </a:lvl1pPr>
          </a:lstStyle>
          <a:p>
            <a:r>
              <a:rPr lang="fr-FR"/>
              <a:t>Cliquez pour modifier le style du titre</a:t>
            </a:r>
            <a:endParaRPr lang="fr-BE" dirty="0"/>
          </a:p>
        </p:txBody>
      </p:sp>
      <p:sp>
        <p:nvSpPr>
          <p:cNvPr id="10" name="Espace réservé du contenu 2"/>
          <p:cNvSpPr>
            <a:spLocks noGrp="1"/>
          </p:cNvSpPr>
          <p:nvPr>
            <p:ph idx="12"/>
          </p:nvPr>
        </p:nvSpPr>
        <p:spPr>
          <a:xfrm>
            <a:off x="1512175" y="9593589"/>
            <a:ext cx="27291127" cy="30547997"/>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6"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titre et contenu">
    <p:spTree>
      <p:nvGrpSpPr>
        <p:cNvPr id="1" name=""/>
        <p:cNvGrpSpPr/>
        <p:nvPr/>
      </p:nvGrpSpPr>
      <p:grpSpPr>
        <a:xfrm>
          <a:off x="0" y="0"/>
          <a:ext cx="0" cy="0"/>
          <a:chOff x="0" y="0"/>
          <a:chExt cx="0" cy="0"/>
        </a:xfrm>
      </p:grpSpPr>
      <p:pic>
        <p:nvPicPr>
          <p:cNvPr id="2" name="Picture 1"/>
          <p:cNvPicPr>
            <a:picLocks noChangeAspect="1" noChangeArrowheads="1"/>
          </p:cNvPicPr>
          <p:nvPr/>
        </p:nvPicPr>
        <p:blipFill>
          <a:blip r:embed="rId2" cstate="print"/>
          <a:srcRect/>
          <a:stretch>
            <a:fillRect/>
          </a:stretch>
        </p:blipFill>
        <p:spPr bwMode="auto">
          <a:xfrm>
            <a:off x="904875" y="39925625"/>
            <a:ext cx="5603875" cy="2014538"/>
          </a:xfrm>
          <a:prstGeom prst="rect">
            <a:avLst/>
          </a:prstGeom>
          <a:noFill/>
          <a:ln w="9525">
            <a:noFill/>
            <a:miter lim="800000"/>
            <a:headEnd/>
            <a:tailEnd/>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Diapositive de titre">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itre Polytech">
    <p:spTree>
      <p:nvGrpSpPr>
        <p:cNvPr id="1" name=""/>
        <p:cNvGrpSpPr/>
        <p:nvPr/>
      </p:nvGrpSpPr>
      <p:grpSpPr>
        <a:xfrm>
          <a:off x="0" y="0"/>
          <a:ext cx="0" cy="0"/>
          <a:chOff x="0" y="0"/>
          <a:chExt cx="0" cy="0"/>
        </a:xfrm>
      </p:grpSpPr>
      <p:pic>
        <p:nvPicPr>
          <p:cNvPr id="5" name="Picture 8"/>
          <p:cNvPicPr>
            <a:picLocks noChangeAspect="1" noChangeArrowheads="1"/>
          </p:cNvPicPr>
          <p:nvPr/>
        </p:nvPicPr>
        <p:blipFill>
          <a:blip r:embed="rId2" cstate="print"/>
          <a:srcRect/>
          <a:stretch>
            <a:fillRect/>
          </a:stretch>
        </p:blipFill>
        <p:spPr bwMode="auto">
          <a:xfrm>
            <a:off x="1022350" y="38347650"/>
            <a:ext cx="5111750" cy="1757363"/>
          </a:xfrm>
          <a:prstGeom prst="rect">
            <a:avLst/>
          </a:prstGeom>
          <a:noFill/>
          <a:ln w="9525">
            <a:noFill/>
            <a:miter lim="800000"/>
            <a:headEnd/>
            <a:tailEnd/>
          </a:ln>
        </p:spPr>
      </p:pic>
      <p:pic>
        <p:nvPicPr>
          <p:cNvPr id="6" name="Image 9" descr="étudiante_large.jpg"/>
          <p:cNvPicPr>
            <a:picLocks noChangeAspect="1"/>
          </p:cNvPicPr>
          <p:nvPr/>
        </p:nvPicPr>
        <p:blipFill>
          <a:blip r:embed="rId3" cstate="print">
            <a:lum bright="2000"/>
          </a:blip>
          <a:srcRect/>
          <a:stretch>
            <a:fillRect/>
          </a:stretch>
        </p:blipFill>
        <p:spPr bwMode="auto">
          <a:xfrm>
            <a:off x="7515225" y="2359025"/>
            <a:ext cx="22064663" cy="5513388"/>
          </a:xfrm>
          <a:prstGeom prst="rect">
            <a:avLst/>
          </a:prstGeom>
          <a:noFill/>
          <a:ln w="9525">
            <a:noFill/>
            <a:miter lim="800000"/>
            <a:headEnd/>
            <a:tailEnd/>
          </a:ln>
        </p:spPr>
      </p:pic>
      <p:sp>
        <p:nvSpPr>
          <p:cNvPr id="7" name="ZoneTexte 19"/>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t>Faculté Polytechnique</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8" name="Picture 1"/>
          <p:cNvPicPr>
            <a:picLocks noChangeAspect="1" noChangeArrowheads="1"/>
          </p:cNvPicPr>
          <p:nvPr/>
        </p:nvPicPr>
        <p:blipFill>
          <a:blip r:embed="rId4" cstate="print"/>
          <a:srcRect/>
          <a:stretch>
            <a:fillRect/>
          </a:stretch>
        </p:blipFill>
        <p:spPr bwMode="auto">
          <a:xfrm>
            <a:off x="823913" y="1066800"/>
            <a:ext cx="5602287" cy="2014538"/>
          </a:xfrm>
          <a:prstGeom prst="rect">
            <a:avLst/>
          </a:prstGeom>
          <a:noFill/>
          <a:ln w="9525">
            <a:noFill/>
            <a:miter lim="800000"/>
            <a:headEnd/>
            <a:tailEnd/>
          </a:ln>
        </p:spPr>
      </p:pic>
      <p:sp>
        <p:nvSpPr>
          <p:cNvPr id="12"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3"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4"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re psycho &amp; sciences éducation">
    <p:spTree>
      <p:nvGrpSpPr>
        <p:cNvPr id="1" name=""/>
        <p:cNvGrpSpPr/>
        <p:nvPr/>
      </p:nvGrpSpPr>
      <p:grpSpPr>
        <a:xfrm>
          <a:off x="0" y="0"/>
          <a:ext cx="0" cy="0"/>
          <a:chOff x="0" y="0"/>
          <a:chExt cx="0" cy="0"/>
        </a:xfrm>
      </p:grpSpPr>
      <p:pic>
        <p:nvPicPr>
          <p:cNvPr id="5" name="Image 9" descr="passage_long.jpg"/>
          <p:cNvPicPr>
            <a:picLocks noChangeAspect="1"/>
          </p:cNvPicPr>
          <p:nvPr/>
        </p:nvPicPr>
        <p:blipFill>
          <a:blip r:embed="rId2" cstate="print">
            <a:lum bright="6000"/>
          </a:blip>
          <a:srcRect r="22485"/>
          <a:stretch>
            <a:fillRect/>
          </a:stretch>
        </p:blipFill>
        <p:spPr bwMode="auto">
          <a:xfrm>
            <a:off x="7508875" y="2376488"/>
            <a:ext cx="22044025" cy="5491162"/>
          </a:xfrm>
          <a:prstGeom prst="rect">
            <a:avLst/>
          </a:prstGeom>
          <a:noFill/>
          <a:ln w="9525">
            <a:noFill/>
            <a:miter lim="800000"/>
            <a:headEnd/>
            <a:tailEnd/>
          </a:ln>
        </p:spPr>
      </p:pic>
      <p:sp>
        <p:nvSpPr>
          <p:cNvPr id="6" name="ZoneTexte 22"/>
          <p:cNvSpPr txBox="1"/>
          <p:nvPr/>
        </p:nvSpPr>
        <p:spPr>
          <a:xfrm>
            <a:off x="7434263" y="1963738"/>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t>Faculté de Psychologie </a:t>
            </a:r>
            <a:b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br>
            <a: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t>et des Sciences de l’Education</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Image 9" descr="UMONS_Fac psy et siences educ_small.png"/>
          <p:cNvPicPr>
            <a:picLocks noChangeAspect="1"/>
          </p:cNvPicPr>
          <p:nvPr/>
        </p:nvPicPr>
        <p:blipFill>
          <a:blip r:embed="rId4" cstate="print"/>
          <a:srcRect/>
          <a:stretch>
            <a:fillRect/>
          </a:stretch>
        </p:blipFill>
        <p:spPr bwMode="auto">
          <a:xfrm>
            <a:off x="568325" y="37826950"/>
            <a:ext cx="6142038" cy="2727325"/>
          </a:xfrm>
          <a:prstGeom prst="rect">
            <a:avLst/>
          </a:prstGeom>
          <a:noFill/>
          <a:ln w="9525">
            <a:noFill/>
            <a:miter lim="800000"/>
            <a:headEnd/>
            <a:tailEnd/>
          </a:ln>
        </p:spPr>
      </p:pic>
      <p:sp>
        <p:nvSpPr>
          <p:cNvPr id="18"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9"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20"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itre Sciences">
    <p:spTree>
      <p:nvGrpSpPr>
        <p:cNvPr id="1" name=""/>
        <p:cNvGrpSpPr/>
        <p:nvPr/>
      </p:nvGrpSpPr>
      <p:grpSpPr>
        <a:xfrm>
          <a:off x="0" y="0"/>
          <a:ext cx="0" cy="0"/>
          <a:chOff x="0" y="0"/>
          <a:chExt cx="0" cy="0"/>
        </a:xfrm>
      </p:grpSpPr>
      <p:pic>
        <p:nvPicPr>
          <p:cNvPr id="5" name="Image 10" descr="sciences.jpg"/>
          <p:cNvPicPr>
            <a:picLocks noChangeAspect="1"/>
          </p:cNvPicPr>
          <p:nvPr/>
        </p:nvPicPr>
        <p:blipFill>
          <a:blip r:embed="rId2" cstate="print"/>
          <a:srcRect/>
          <a:stretch>
            <a:fillRect/>
          </a:stretch>
        </p:blipFill>
        <p:spPr bwMode="auto">
          <a:xfrm>
            <a:off x="7524750" y="2365375"/>
            <a:ext cx="22044025" cy="5519738"/>
          </a:xfrm>
          <a:prstGeom prst="rect">
            <a:avLst/>
          </a:prstGeom>
          <a:noFill/>
          <a:ln w="9525">
            <a:noFill/>
            <a:miter lim="800000"/>
            <a:headEnd/>
            <a:tailEnd/>
          </a:ln>
        </p:spPr>
      </p:pic>
      <p:sp>
        <p:nvSpPr>
          <p:cNvPr id="6" name="ZoneTexte 13"/>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rPr>
              <a:t>Faculté des Sciences</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Picture 1"/>
          <p:cNvPicPr>
            <a:picLocks noChangeAspect="1" noChangeArrowheads="1"/>
          </p:cNvPicPr>
          <p:nvPr/>
        </p:nvPicPr>
        <p:blipFill>
          <a:blip r:embed="rId4" cstate="print"/>
          <a:srcRect/>
          <a:stretch>
            <a:fillRect/>
          </a:stretch>
        </p:blipFill>
        <p:spPr bwMode="auto">
          <a:xfrm>
            <a:off x="803275" y="37801550"/>
            <a:ext cx="5776913" cy="2900363"/>
          </a:xfrm>
          <a:prstGeom prst="rect">
            <a:avLst/>
          </a:prstGeom>
          <a:noFill/>
          <a:ln w="9525">
            <a:noFill/>
            <a:miter lim="800000"/>
            <a:headEnd/>
            <a:tailEnd/>
          </a:ln>
        </p:spPr>
      </p:pic>
      <p:sp>
        <p:nvSpPr>
          <p:cNvPr id="17"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9"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20"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re EII">
    <p:spTree>
      <p:nvGrpSpPr>
        <p:cNvPr id="1" name=""/>
        <p:cNvGrpSpPr/>
        <p:nvPr/>
      </p:nvGrpSpPr>
      <p:grpSpPr>
        <a:xfrm>
          <a:off x="0" y="0"/>
          <a:ext cx="0" cy="0"/>
          <a:chOff x="0" y="0"/>
          <a:chExt cx="0" cy="0"/>
        </a:xfrm>
      </p:grpSpPr>
      <p:pic>
        <p:nvPicPr>
          <p:cNvPr id="5" name="Image 22" descr="fti_eii.jpg"/>
          <p:cNvPicPr>
            <a:picLocks noChangeAspect="1"/>
          </p:cNvPicPr>
          <p:nvPr/>
        </p:nvPicPr>
        <p:blipFill>
          <a:blip r:embed="rId2" cstate="print"/>
          <a:srcRect/>
          <a:stretch>
            <a:fillRect/>
          </a:stretch>
        </p:blipFill>
        <p:spPr bwMode="auto">
          <a:xfrm>
            <a:off x="7539038" y="2379663"/>
            <a:ext cx="22067837" cy="5526087"/>
          </a:xfrm>
          <a:prstGeom prst="rect">
            <a:avLst/>
          </a:prstGeom>
          <a:noFill/>
          <a:ln w="9525">
            <a:noFill/>
            <a:miter lim="800000"/>
            <a:headEnd/>
            <a:tailEnd/>
          </a:ln>
        </p:spPr>
      </p:pic>
      <p:sp>
        <p:nvSpPr>
          <p:cNvPr id="6" name="ZoneTexte 16"/>
          <p:cNvSpPr txBox="1"/>
          <p:nvPr/>
        </p:nvSpPr>
        <p:spPr>
          <a:xfrm>
            <a:off x="7434263" y="1985963"/>
            <a:ext cx="22107525" cy="5803900"/>
          </a:xfrm>
          <a:prstGeom prst="rect">
            <a:avLst/>
          </a:prstGeom>
          <a:effectLst>
            <a:outerShdw blurRad="50800" dist="38100" dir="2700000" algn="tl" rotWithShape="0">
              <a:prstClr val="black"/>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300">
                <a:solidFill>
                  <a:schemeClr val="bg1"/>
                </a:solidFill>
                <a:effectLst>
                  <a:outerShdw blurRad="127000" dist="38100" dir="2700000" algn="tl" rotWithShape="0">
                    <a:prstClr val="black">
                      <a:alpha val="65000"/>
                    </a:prstClr>
                  </a:outerShdw>
                </a:effectLst>
                <a:latin typeface="Calibri" pitchFamily="34" charset="0"/>
                <a:ea typeface="Calibri" pitchFamily="34" charset="0"/>
                <a:cs typeface="Times New Roman" pitchFamily="18" charset="0"/>
              </a:rPr>
              <a:t>Faculté de Traduction </a:t>
            </a:r>
            <a:br>
              <a:rPr lang="fr-FR" sz="11300">
                <a:solidFill>
                  <a:schemeClr val="bg1"/>
                </a:solidFill>
                <a:effectLst>
                  <a:outerShdw blurRad="127000" dist="38100" dir="2700000" algn="tl" rotWithShape="0">
                    <a:prstClr val="black">
                      <a:alpha val="65000"/>
                    </a:prstClr>
                  </a:outerShdw>
                </a:effectLst>
                <a:latin typeface="Calibri" pitchFamily="34" charset="0"/>
                <a:ea typeface="Calibri" pitchFamily="34" charset="0"/>
                <a:cs typeface="Times New Roman" pitchFamily="18" charset="0"/>
              </a:rPr>
            </a:br>
            <a:r>
              <a:rPr lang="fr-FR" sz="11300">
                <a:solidFill>
                  <a:schemeClr val="bg1"/>
                </a:solidFill>
                <a:effectLst>
                  <a:outerShdw blurRad="127000" dist="38100" dir="2700000" algn="tl" rotWithShape="0">
                    <a:prstClr val="black">
                      <a:alpha val="65000"/>
                    </a:prstClr>
                  </a:outerShdw>
                </a:effectLst>
                <a:latin typeface="Calibri" pitchFamily="34" charset="0"/>
                <a:ea typeface="Calibri" pitchFamily="34" charset="0"/>
                <a:cs typeface="Times New Roman" pitchFamily="18" charset="0"/>
              </a:rPr>
              <a:t>et d’Interprétation</a:t>
            </a:r>
            <a:endParaRPr lang="fr-BE" sz="11300">
              <a:solidFill>
                <a:schemeClr val="bg1"/>
              </a:solidFill>
              <a:effectLst>
                <a:outerShdw blurRad="127000" dist="38100" dir="2700000" algn="tl" rotWithShape="0">
                  <a:prstClr val="black">
                    <a:alpha val="65000"/>
                  </a:prst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Picture 1"/>
          <p:cNvPicPr>
            <a:picLocks noChangeAspect="1" noChangeArrowheads="1"/>
          </p:cNvPicPr>
          <p:nvPr/>
        </p:nvPicPr>
        <p:blipFill>
          <a:blip r:embed="rId4" cstate="print"/>
          <a:srcRect/>
          <a:stretch>
            <a:fillRect/>
          </a:stretch>
        </p:blipFill>
        <p:spPr bwMode="auto">
          <a:xfrm>
            <a:off x="130175" y="37885688"/>
            <a:ext cx="6999288" cy="2847975"/>
          </a:xfrm>
          <a:prstGeom prst="rect">
            <a:avLst/>
          </a:prstGeom>
          <a:noFill/>
          <a:ln w="9525">
            <a:noFill/>
            <a:miter lim="800000"/>
            <a:headEnd/>
            <a:tailEnd/>
          </a:ln>
        </p:spPr>
      </p:pic>
      <p:sp>
        <p:nvSpPr>
          <p:cNvPr id="19"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20"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21"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itre Warocqué">
    <p:spTree>
      <p:nvGrpSpPr>
        <p:cNvPr id="1" name=""/>
        <p:cNvGrpSpPr/>
        <p:nvPr/>
      </p:nvGrpSpPr>
      <p:grpSpPr>
        <a:xfrm>
          <a:off x="0" y="0"/>
          <a:ext cx="0" cy="0"/>
          <a:chOff x="0" y="0"/>
          <a:chExt cx="0" cy="0"/>
        </a:xfrm>
      </p:grpSpPr>
      <p:pic>
        <p:nvPicPr>
          <p:cNvPr id="5" name="Image 8" descr="warocque.PNG"/>
          <p:cNvPicPr>
            <a:picLocks noChangeAspect="1"/>
          </p:cNvPicPr>
          <p:nvPr/>
        </p:nvPicPr>
        <p:blipFill>
          <a:blip r:embed="rId2" cstate="print"/>
          <a:srcRect/>
          <a:stretch>
            <a:fillRect/>
          </a:stretch>
        </p:blipFill>
        <p:spPr bwMode="auto">
          <a:xfrm>
            <a:off x="2273300" y="37187188"/>
            <a:ext cx="3405188" cy="3186112"/>
          </a:xfrm>
          <a:prstGeom prst="rect">
            <a:avLst/>
          </a:prstGeom>
          <a:noFill/>
          <a:ln w="9525">
            <a:noFill/>
            <a:miter lim="800000"/>
            <a:headEnd/>
            <a:tailEnd/>
          </a:ln>
        </p:spPr>
      </p:pic>
      <p:pic>
        <p:nvPicPr>
          <p:cNvPr id="6" name="Image 9" descr="warocque_etudiants_large.jpg"/>
          <p:cNvPicPr>
            <a:picLocks noChangeAspect="1"/>
          </p:cNvPicPr>
          <p:nvPr/>
        </p:nvPicPr>
        <p:blipFill>
          <a:blip r:embed="rId3" cstate="print">
            <a:lum bright="8000"/>
          </a:blip>
          <a:srcRect/>
          <a:stretch>
            <a:fillRect/>
          </a:stretch>
        </p:blipFill>
        <p:spPr bwMode="auto">
          <a:xfrm>
            <a:off x="7527925" y="2365375"/>
            <a:ext cx="22034500" cy="5513388"/>
          </a:xfrm>
          <a:prstGeom prst="rect">
            <a:avLst/>
          </a:prstGeom>
          <a:noFill/>
          <a:ln w="9525">
            <a:noFill/>
            <a:miter lim="800000"/>
            <a:headEnd/>
            <a:tailEnd/>
          </a:ln>
        </p:spPr>
      </p:pic>
      <p:sp>
        <p:nvSpPr>
          <p:cNvPr id="7" name="ZoneTexte 12"/>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228600" dist="38100" dir="2700000" algn="tl" rotWithShape="0">
                    <a:prstClr val="black">
                      <a:alpha val="69000"/>
                    </a:prstClr>
                  </a:outerShdw>
                </a:effectLst>
                <a:latin typeface="Calibri" pitchFamily="34" charset="0"/>
                <a:ea typeface="Calibri" pitchFamily="34" charset="0"/>
                <a:cs typeface="Times New Roman" pitchFamily="18" charset="0"/>
              </a:rPr>
              <a:t>Faculté Warocqué</a:t>
            </a:r>
          </a:p>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228600" dist="38100" dir="2700000" algn="tl" rotWithShape="0">
                    <a:prstClr val="black">
                      <a:alpha val="69000"/>
                    </a:prstClr>
                  </a:outerShdw>
                </a:effectLst>
                <a:latin typeface="Calibri" pitchFamily="34" charset="0"/>
                <a:ea typeface="Calibri" pitchFamily="34" charset="0"/>
                <a:cs typeface="Times New Roman" pitchFamily="18" charset="0"/>
              </a:rPr>
              <a:t>   d’Economie et de Gestion</a:t>
            </a:r>
            <a:endParaRPr lang="fr-BE" sz="11800">
              <a:solidFill>
                <a:schemeClr val="bg1"/>
              </a:solidFill>
              <a:effectLst>
                <a:outerShdw blurRad="228600" dist="38100" dir="2700000" algn="tl" rotWithShape="0">
                  <a:prstClr val="black">
                    <a:alpha val="69000"/>
                  </a:prstClr>
                </a:outerShdw>
              </a:effectLst>
              <a:latin typeface="Calibri" pitchFamily="34" charset="0"/>
              <a:ea typeface="Calibri" pitchFamily="34" charset="0"/>
              <a:cs typeface="Times New Roman" pitchFamily="18" charset="0"/>
            </a:endParaRPr>
          </a:p>
        </p:txBody>
      </p:sp>
      <p:pic>
        <p:nvPicPr>
          <p:cNvPr id="8" name="Picture 1"/>
          <p:cNvPicPr>
            <a:picLocks noChangeAspect="1" noChangeArrowheads="1"/>
          </p:cNvPicPr>
          <p:nvPr/>
        </p:nvPicPr>
        <p:blipFill>
          <a:blip r:embed="rId4" cstate="print"/>
          <a:srcRect/>
          <a:stretch>
            <a:fillRect/>
          </a:stretch>
        </p:blipFill>
        <p:spPr bwMode="auto">
          <a:xfrm>
            <a:off x="823913" y="1066800"/>
            <a:ext cx="5602287" cy="2014538"/>
          </a:xfrm>
          <a:prstGeom prst="rect">
            <a:avLst/>
          </a:prstGeom>
          <a:noFill/>
          <a:ln w="9525">
            <a:noFill/>
            <a:miter lim="800000"/>
            <a:headEnd/>
            <a:tailEnd/>
          </a:ln>
        </p:spPr>
      </p:pic>
      <p:sp>
        <p:nvSpPr>
          <p:cNvPr id="14"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7"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9"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re ISL">
    <p:spTree>
      <p:nvGrpSpPr>
        <p:cNvPr id="1" name=""/>
        <p:cNvGrpSpPr/>
        <p:nvPr/>
      </p:nvGrpSpPr>
      <p:grpSpPr>
        <a:xfrm>
          <a:off x="0" y="0"/>
          <a:ext cx="0" cy="0"/>
          <a:chOff x="0" y="0"/>
          <a:chExt cx="0" cy="0"/>
        </a:xfrm>
      </p:grpSpPr>
      <p:pic>
        <p:nvPicPr>
          <p:cNvPr id="5" name="Image 8" descr="sciences du langage.PNG"/>
          <p:cNvPicPr>
            <a:picLocks noChangeAspect="1"/>
          </p:cNvPicPr>
          <p:nvPr/>
        </p:nvPicPr>
        <p:blipFill>
          <a:blip r:embed="rId2" cstate="print"/>
          <a:srcRect/>
          <a:stretch>
            <a:fillRect/>
          </a:stretch>
        </p:blipFill>
        <p:spPr bwMode="auto">
          <a:xfrm>
            <a:off x="1465263" y="37161788"/>
            <a:ext cx="4322762" cy="3276600"/>
          </a:xfrm>
          <a:prstGeom prst="rect">
            <a:avLst/>
          </a:prstGeom>
          <a:noFill/>
          <a:ln w="9525">
            <a:noFill/>
            <a:miter lim="800000"/>
            <a:headEnd/>
            <a:tailEnd/>
          </a:ln>
        </p:spPr>
      </p:pic>
      <p:pic>
        <p:nvPicPr>
          <p:cNvPr id="6" name="Image 9" descr="phonétique_analyse_large.jpg"/>
          <p:cNvPicPr>
            <a:picLocks noChangeAspect="1"/>
          </p:cNvPicPr>
          <p:nvPr/>
        </p:nvPicPr>
        <p:blipFill>
          <a:blip r:embed="rId3" cstate="print"/>
          <a:srcRect/>
          <a:stretch>
            <a:fillRect/>
          </a:stretch>
        </p:blipFill>
        <p:spPr bwMode="auto">
          <a:xfrm>
            <a:off x="7519988" y="2376488"/>
            <a:ext cx="22042437" cy="5510212"/>
          </a:xfrm>
          <a:prstGeom prst="rect">
            <a:avLst/>
          </a:prstGeom>
          <a:noFill/>
          <a:ln w="9525">
            <a:noFill/>
            <a:miter lim="800000"/>
            <a:headEnd/>
            <a:tailEnd/>
          </a:ln>
        </p:spPr>
      </p:pic>
      <p:sp>
        <p:nvSpPr>
          <p:cNvPr id="7" name="ZoneTexte 12"/>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latin typeface="Calibri" pitchFamily="34" charset="0"/>
                <a:ea typeface="Calibri" pitchFamily="34" charset="0"/>
                <a:cs typeface="Times New Roman" pitchFamily="18" charset="0"/>
              </a:rPr>
              <a:t>Institut des Sciences du Langage</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8" name="Picture 1"/>
          <p:cNvPicPr>
            <a:picLocks noChangeAspect="1" noChangeArrowheads="1"/>
          </p:cNvPicPr>
          <p:nvPr/>
        </p:nvPicPr>
        <p:blipFill>
          <a:blip r:embed="rId4" cstate="print"/>
          <a:srcRect/>
          <a:stretch>
            <a:fillRect/>
          </a:stretch>
        </p:blipFill>
        <p:spPr bwMode="auto">
          <a:xfrm>
            <a:off x="823913" y="1066800"/>
            <a:ext cx="5602287" cy="2014538"/>
          </a:xfrm>
          <a:prstGeom prst="rect">
            <a:avLst/>
          </a:prstGeom>
          <a:noFill/>
          <a:ln w="9525">
            <a:noFill/>
            <a:miter lim="800000"/>
            <a:headEnd/>
            <a:tailEnd/>
          </a:ln>
        </p:spPr>
      </p:pic>
      <p:sp>
        <p:nvSpPr>
          <p:cNvPr id="14"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7"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9"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re Droit">
    <p:spTree>
      <p:nvGrpSpPr>
        <p:cNvPr id="1" name=""/>
        <p:cNvGrpSpPr/>
        <p:nvPr/>
      </p:nvGrpSpPr>
      <p:grpSpPr>
        <a:xfrm>
          <a:off x="0" y="0"/>
          <a:ext cx="0" cy="0"/>
          <a:chOff x="0" y="0"/>
          <a:chExt cx="0" cy="0"/>
        </a:xfrm>
      </p:grpSpPr>
      <p:pic>
        <p:nvPicPr>
          <p:cNvPr id="5" name="Picture 1"/>
          <p:cNvPicPr>
            <a:picLocks noChangeAspect="1" noChangeArrowheads="1"/>
          </p:cNvPicPr>
          <p:nvPr/>
        </p:nvPicPr>
        <p:blipFill>
          <a:blip r:embed="rId2" cstate="print"/>
          <a:srcRect/>
          <a:stretch>
            <a:fillRect/>
          </a:stretch>
        </p:blipFill>
        <p:spPr bwMode="auto">
          <a:xfrm>
            <a:off x="2303463" y="37053838"/>
            <a:ext cx="2736850" cy="3290887"/>
          </a:xfrm>
          <a:prstGeom prst="rect">
            <a:avLst/>
          </a:prstGeom>
          <a:noFill/>
          <a:ln w="9525">
            <a:noFill/>
            <a:miter lim="800000"/>
            <a:headEnd/>
            <a:tailEnd/>
          </a:ln>
        </p:spPr>
      </p:pic>
      <p:pic>
        <p:nvPicPr>
          <p:cNvPr id="6" name="Image 9" descr="sciences_etudiants_large.jpg"/>
          <p:cNvPicPr>
            <a:picLocks noChangeAspect="1"/>
          </p:cNvPicPr>
          <p:nvPr/>
        </p:nvPicPr>
        <p:blipFill>
          <a:blip r:embed="rId3" cstate="print">
            <a:lum bright="14000"/>
          </a:blip>
          <a:srcRect/>
          <a:stretch>
            <a:fillRect/>
          </a:stretch>
        </p:blipFill>
        <p:spPr bwMode="auto">
          <a:xfrm>
            <a:off x="7529513" y="2357438"/>
            <a:ext cx="22050375" cy="5510212"/>
          </a:xfrm>
          <a:prstGeom prst="rect">
            <a:avLst/>
          </a:prstGeom>
          <a:noFill/>
          <a:ln w="9525">
            <a:noFill/>
            <a:miter lim="800000"/>
            <a:headEnd/>
            <a:tailEnd/>
          </a:ln>
        </p:spPr>
      </p:pic>
      <p:sp>
        <p:nvSpPr>
          <p:cNvPr id="7" name="ZoneTexte 12"/>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latin typeface="Calibri" pitchFamily="34" charset="0"/>
                <a:ea typeface="Calibri" pitchFamily="34" charset="0"/>
                <a:cs typeface="Times New Roman" pitchFamily="18" charset="0"/>
              </a:rPr>
              <a:t>Institut des Sciences Juridiques</a:t>
            </a:r>
            <a:endParaRPr lang="fr-BE" sz="11800">
              <a:solidFill>
                <a:schemeClr val="bg1"/>
              </a:solidFill>
              <a:effectLst>
                <a:outerShdw blurRad="38100" dist="38100" dir="2700000" algn="tl">
                  <a:srgbClr val="000000">
                    <a:alpha val="43137"/>
                  </a:srgbClr>
                </a:outerShdw>
              </a:effectLst>
              <a:latin typeface="Calibri" pitchFamily="34" charset="0"/>
              <a:ea typeface="Calibri" pitchFamily="34" charset="0"/>
              <a:cs typeface="Times New Roman" pitchFamily="18" charset="0"/>
            </a:endParaRPr>
          </a:p>
        </p:txBody>
      </p:sp>
      <p:pic>
        <p:nvPicPr>
          <p:cNvPr id="8" name="Picture 1"/>
          <p:cNvPicPr>
            <a:picLocks noChangeAspect="1" noChangeArrowheads="1"/>
          </p:cNvPicPr>
          <p:nvPr/>
        </p:nvPicPr>
        <p:blipFill>
          <a:blip r:embed="rId4" cstate="print"/>
          <a:srcRect/>
          <a:stretch>
            <a:fillRect/>
          </a:stretch>
        </p:blipFill>
        <p:spPr bwMode="auto">
          <a:xfrm>
            <a:off x="823913" y="1066800"/>
            <a:ext cx="5602287" cy="2014538"/>
          </a:xfrm>
          <a:prstGeom prst="rect">
            <a:avLst/>
          </a:prstGeom>
          <a:noFill/>
          <a:ln w="9525">
            <a:noFill/>
            <a:miter lim="800000"/>
            <a:headEnd/>
            <a:tailEnd/>
          </a:ln>
        </p:spPr>
      </p:pic>
      <p:sp>
        <p:nvSpPr>
          <p:cNvPr id="14"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17"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19"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re SHS">
    <p:spTree>
      <p:nvGrpSpPr>
        <p:cNvPr id="1" name=""/>
        <p:cNvGrpSpPr/>
        <p:nvPr/>
      </p:nvGrpSpPr>
      <p:grpSpPr>
        <a:xfrm>
          <a:off x="0" y="0"/>
          <a:ext cx="0" cy="0"/>
          <a:chOff x="0" y="0"/>
          <a:chExt cx="0" cy="0"/>
        </a:xfrm>
      </p:grpSpPr>
      <p:pic>
        <p:nvPicPr>
          <p:cNvPr id="5" name="Image 9" descr="shs.jpg"/>
          <p:cNvPicPr>
            <a:picLocks noChangeAspect="1"/>
          </p:cNvPicPr>
          <p:nvPr/>
        </p:nvPicPr>
        <p:blipFill>
          <a:blip r:embed="rId2" cstate="print">
            <a:lum bright="10000"/>
          </a:blip>
          <a:srcRect/>
          <a:stretch>
            <a:fillRect/>
          </a:stretch>
        </p:blipFill>
        <p:spPr bwMode="auto">
          <a:xfrm>
            <a:off x="7529513" y="2393950"/>
            <a:ext cx="22039262" cy="5510213"/>
          </a:xfrm>
          <a:prstGeom prst="rect">
            <a:avLst/>
          </a:prstGeom>
          <a:noFill/>
          <a:ln w="9525">
            <a:noFill/>
            <a:miter lim="800000"/>
            <a:headEnd/>
            <a:tailEnd/>
          </a:ln>
        </p:spPr>
      </p:pic>
      <p:sp>
        <p:nvSpPr>
          <p:cNvPr id="6" name="ZoneTexte 16"/>
          <p:cNvSpPr txBox="1"/>
          <p:nvPr/>
        </p:nvSpPr>
        <p:spPr>
          <a:xfrm>
            <a:off x="7434263" y="1985963"/>
            <a:ext cx="22107525" cy="5803900"/>
          </a:xfrm>
          <a:prstGeom prst="rect">
            <a:avLst/>
          </a:prstGeom>
          <a:effectLst>
            <a:outerShdw blurRad="50800" dist="38100" dir="2700000" algn="tl" rotWithShape="0">
              <a:prstClr val="black">
                <a:alpha val="40000"/>
              </a:prstClr>
            </a:outerShdw>
          </a:effectLst>
        </p:spPr>
        <p:txBody>
          <a:bodyPr wrap="none" lIns="417508" tIns="208756" rIns="417508" bIns="208756">
            <a:normAutofit/>
          </a:bodyPr>
          <a:lstStyle/>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203200" dist="38100" dir="2700000" algn="tl" rotWithShape="0">
                    <a:prstClr val="black">
                      <a:alpha val="91000"/>
                    </a:prstClr>
                  </a:outerShdw>
                </a:effectLst>
                <a:latin typeface="Calibri" pitchFamily="34" charset="0"/>
                <a:ea typeface="Calibri" pitchFamily="34" charset="0"/>
                <a:cs typeface="Times New Roman" pitchFamily="18" charset="0"/>
              </a:rPr>
              <a:t>Institut des Sciences </a:t>
            </a:r>
          </a:p>
          <a:p>
            <a:pPr marL="1565656" indent="-1565656" defTabSz="4176431" fontAlgn="auto">
              <a:spcBef>
                <a:spcPts val="0"/>
              </a:spcBef>
              <a:spcAft>
                <a:spcPts val="0"/>
              </a:spcAft>
              <a:buFont typeface="Arial" pitchFamily="34" charset="0"/>
              <a:buNone/>
              <a:defRPr/>
            </a:pPr>
            <a:r>
              <a:rPr lang="fr-FR" sz="11800">
                <a:solidFill>
                  <a:schemeClr val="bg1"/>
                </a:solidFill>
                <a:effectLst>
                  <a:outerShdw blurRad="203200" dist="38100" dir="2700000" algn="tl" rotWithShape="0">
                    <a:prstClr val="black">
                      <a:alpha val="91000"/>
                    </a:prstClr>
                  </a:outerShdw>
                </a:effectLst>
                <a:latin typeface="Calibri" pitchFamily="34" charset="0"/>
                <a:ea typeface="Calibri" pitchFamily="34" charset="0"/>
                <a:cs typeface="Times New Roman" pitchFamily="18" charset="0"/>
              </a:rPr>
              <a:t>	Humaines et Sociales</a:t>
            </a:r>
            <a:endParaRPr lang="fr-BE" sz="11800">
              <a:solidFill>
                <a:schemeClr val="bg1"/>
              </a:solidFill>
              <a:effectLst>
                <a:outerShdw blurRad="203200" dist="38100" dir="2700000" algn="tl" rotWithShape="0">
                  <a:prstClr val="black">
                    <a:alpha val="91000"/>
                  </a:prstClr>
                </a:outerShdw>
              </a:effectLst>
              <a:latin typeface="Calibri" pitchFamily="34" charset="0"/>
              <a:ea typeface="Calibri" pitchFamily="34" charset="0"/>
              <a:cs typeface="Times New Roman" pitchFamily="18" charset="0"/>
            </a:endParaRPr>
          </a:p>
        </p:txBody>
      </p:sp>
      <p:pic>
        <p:nvPicPr>
          <p:cNvPr id="7" name="Picture 1"/>
          <p:cNvPicPr>
            <a:picLocks noChangeAspect="1" noChangeArrowheads="1"/>
          </p:cNvPicPr>
          <p:nvPr/>
        </p:nvPicPr>
        <p:blipFill>
          <a:blip r:embed="rId3" cstate="print"/>
          <a:srcRect/>
          <a:stretch>
            <a:fillRect/>
          </a:stretch>
        </p:blipFill>
        <p:spPr bwMode="auto">
          <a:xfrm>
            <a:off x="823913" y="1066800"/>
            <a:ext cx="5602287" cy="2014538"/>
          </a:xfrm>
          <a:prstGeom prst="rect">
            <a:avLst/>
          </a:prstGeom>
          <a:noFill/>
          <a:ln w="9525">
            <a:noFill/>
            <a:miter lim="800000"/>
            <a:headEnd/>
            <a:tailEnd/>
          </a:ln>
        </p:spPr>
      </p:pic>
      <p:pic>
        <p:nvPicPr>
          <p:cNvPr id="8" name="Picture 3"/>
          <p:cNvPicPr>
            <a:picLocks noChangeAspect="1" noChangeArrowheads="1"/>
          </p:cNvPicPr>
          <p:nvPr/>
        </p:nvPicPr>
        <p:blipFill>
          <a:blip r:embed="rId4" cstate="print"/>
          <a:srcRect/>
          <a:stretch>
            <a:fillRect/>
          </a:stretch>
        </p:blipFill>
        <p:spPr bwMode="auto">
          <a:xfrm>
            <a:off x="703263" y="37931725"/>
            <a:ext cx="5522912" cy="2563813"/>
          </a:xfrm>
          <a:prstGeom prst="rect">
            <a:avLst/>
          </a:prstGeom>
          <a:noFill/>
          <a:ln w="9525">
            <a:noFill/>
            <a:miter lim="800000"/>
            <a:headEnd/>
            <a:tailEnd/>
          </a:ln>
        </p:spPr>
      </p:pic>
      <p:sp>
        <p:nvSpPr>
          <p:cNvPr id="19" name="Sous-titre 2"/>
          <p:cNvSpPr>
            <a:spLocks noGrp="1"/>
          </p:cNvSpPr>
          <p:nvPr>
            <p:ph type="subTitle" idx="1"/>
          </p:nvPr>
        </p:nvSpPr>
        <p:spPr>
          <a:xfrm>
            <a:off x="7214327" y="11235599"/>
            <a:ext cx="22493578" cy="1910501"/>
          </a:xfrm>
        </p:spPr>
        <p:txBody>
          <a:bodyPr>
            <a:noAutofit/>
          </a:bodyPr>
          <a:lstStyle>
            <a:lvl1pPr marL="1565656" indent="-1565656" algn="l">
              <a:buNone/>
              <a:defRPr kumimoji="0" lang="fr-BE" sz="10500" b="0" i="0" u="none" strike="noStrike" kern="1200" cap="none" spc="0" normalizeH="0" baseline="0" noProof="0" dirty="0" smtClean="0">
                <a:ln>
                  <a:noFill/>
                </a:ln>
                <a:solidFill>
                  <a:srgbClr val="454545"/>
                </a:solidFill>
                <a:effectLst/>
                <a:uLnTx/>
                <a:uFillTx/>
                <a:latin typeface="Calibri" pitchFamily="34" charset="0"/>
                <a:ea typeface="Calibri" pitchFamily="34" charset="0"/>
                <a:cs typeface="Times New Roman" pitchFamily="18" charset="0"/>
              </a:defRPr>
            </a:lvl1pPr>
            <a:lvl2pPr marL="2087542" indent="0" algn="ctr">
              <a:buNone/>
              <a:defRPr>
                <a:solidFill>
                  <a:schemeClr val="tx1">
                    <a:tint val="75000"/>
                  </a:schemeClr>
                </a:solidFill>
              </a:defRPr>
            </a:lvl2pPr>
            <a:lvl3pPr marL="4175088" indent="0" algn="ctr">
              <a:buNone/>
              <a:defRPr>
                <a:solidFill>
                  <a:schemeClr val="tx1">
                    <a:tint val="75000"/>
                  </a:schemeClr>
                </a:solidFill>
              </a:defRPr>
            </a:lvl3pPr>
            <a:lvl4pPr marL="6262630" indent="0" algn="ctr">
              <a:buNone/>
              <a:defRPr>
                <a:solidFill>
                  <a:schemeClr val="tx1">
                    <a:tint val="75000"/>
                  </a:schemeClr>
                </a:solidFill>
              </a:defRPr>
            </a:lvl4pPr>
            <a:lvl5pPr marL="8350177" indent="0" algn="ctr">
              <a:buNone/>
              <a:defRPr>
                <a:solidFill>
                  <a:schemeClr val="tx1">
                    <a:tint val="75000"/>
                  </a:schemeClr>
                </a:solidFill>
              </a:defRPr>
            </a:lvl5pPr>
            <a:lvl6pPr marL="10437719" indent="0" algn="ctr">
              <a:buNone/>
              <a:defRPr>
                <a:solidFill>
                  <a:schemeClr val="tx1">
                    <a:tint val="75000"/>
                  </a:schemeClr>
                </a:solidFill>
              </a:defRPr>
            </a:lvl6pPr>
            <a:lvl7pPr marL="12525261" indent="0" algn="ctr">
              <a:buNone/>
              <a:defRPr>
                <a:solidFill>
                  <a:schemeClr val="tx1">
                    <a:tint val="75000"/>
                  </a:schemeClr>
                </a:solidFill>
              </a:defRPr>
            </a:lvl7pPr>
            <a:lvl8pPr marL="14612807" indent="0" algn="ctr">
              <a:buNone/>
              <a:defRPr>
                <a:solidFill>
                  <a:schemeClr val="tx1">
                    <a:tint val="75000"/>
                  </a:schemeClr>
                </a:solidFill>
              </a:defRPr>
            </a:lvl8pPr>
            <a:lvl9pPr marL="16700349" indent="0" algn="ctr">
              <a:buNone/>
              <a:defRPr>
                <a:solidFill>
                  <a:schemeClr val="tx1">
                    <a:tint val="75000"/>
                  </a:schemeClr>
                </a:solidFill>
              </a:defRPr>
            </a:lvl9pPr>
          </a:lstStyle>
          <a:p>
            <a:pPr lvl="0"/>
            <a:r>
              <a:rPr lang="en-US" dirty="0"/>
              <a:t>Cliquez pour modifier le style des sous-titres du masque</a:t>
            </a:r>
            <a:endParaRPr lang="fr-BE" dirty="0"/>
          </a:p>
        </p:txBody>
      </p:sp>
      <p:sp>
        <p:nvSpPr>
          <p:cNvPr id="20" name="Titre 14"/>
          <p:cNvSpPr>
            <a:spLocks noGrp="1"/>
          </p:cNvSpPr>
          <p:nvPr>
            <p:ph type="title"/>
          </p:nvPr>
        </p:nvSpPr>
        <p:spPr>
          <a:xfrm>
            <a:off x="7214329" y="9397410"/>
            <a:ext cx="22588088" cy="2288010"/>
          </a:xfrm>
        </p:spPr>
        <p:txBody>
          <a:bodyPr>
            <a:noAutofit/>
          </a:bodyPr>
          <a:lstStyle>
            <a:lvl1pPr algn="l">
              <a:defRPr kumimoji="0" lang="fr-BE" sz="14400" b="1" i="0" u="none" strike="noStrike" kern="1200" cap="none" spc="0" normalizeH="0" baseline="0" noProof="0" dirty="0" smtClean="0">
                <a:ln>
                  <a:noFill/>
                </a:ln>
                <a:solidFill>
                  <a:schemeClr val="accent2"/>
                </a:solidFill>
                <a:effectLst/>
                <a:uLnTx/>
                <a:uFillTx/>
                <a:latin typeface="Calibri" pitchFamily="34" charset="0"/>
                <a:ea typeface="Calibri" pitchFamily="34" charset="0"/>
                <a:cs typeface="Times New Roman" pitchFamily="18" charset="0"/>
              </a:defRPr>
            </a:lvl1pPr>
          </a:lstStyle>
          <a:p>
            <a:pPr lvl="0"/>
            <a:r>
              <a:rPr lang="fr-FR"/>
              <a:t>Cliquez pour modifier le style du titre</a:t>
            </a:r>
            <a:endParaRPr lang="fr-BE" dirty="0"/>
          </a:p>
        </p:txBody>
      </p:sp>
      <p:sp>
        <p:nvSpPr>
          <p:cNvPr id="21" name="Espace réservé du contenu 2"/>
          <p:cNvSpPr>
            <a:spLocks noGrp="1"/>
          </p:cNvSpPr>
          <p:nvPr>
            <p:ph idx="12"/>
          </p:nvPr>
        </p:nvSpPr>
        <p:spPr>
          <a:xfrm>
            <a:off x="7145369" y="14606778"/>
            <a:ext cx="22558034" cy="25534808"/>
          </a:xfrm>
        </p:spPr>
        <p:txBody>
          <a:bodyPr>
            <a:normAutofit/>
          </a:bodyPr>
          <a:lstStyle>
            <a:lvl1pPr>
              <a:buFontTx/>
              <a:buNone/>
              <a:defRPr kumimoji="0" lang="fr-FR" sz="7400" b="0" i="0" u="none" strike="noStrike" kern="1200" cap="none" normalizeH="0" baseline="0" dirty="0" smtClean="0">
                <a:ln>
                  <a:noFill/>
                </a:ln>
                <a:solidFill>
                  <a:srgbClr val="454545"/>
                </a:solidFill>
                <a:effectLst/>
                <a:latin typeface="Calibri" pitchFamily="34" charset="0"/>
                <a:ea typeface="Times New Roman" pitchFamily="18" charset="0"/>
                <a:cs typeface="Times New Roman" pitchFamily="18" charset="0"/>
              </a:defRPr>
            </a:lvl1pPr>
            <a:lvl2pPr marL="826322" indent="-826322">
              <a:buClr>
                <a:srgbClr val="00ABCC"/>
              </a:buClr>
              <a:buFont typeface="Wingdings" pitchFamily="2" charset="2"/>
              <a:buChar char="§"/>
              <a:defRPr kumimoji="0" lang="fr-FR" sz="70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2pPr>
            <a:lvl3pPr marL="2044053" indent="-826322">
              <a:buClr>
                <a:srgbClr val="C44C4C"/>
              </a:buClr>
              <a:buFont typeface="Wingdings" pitchFamily="2" charset="2"/>
              <a:buChar char="§"/>
              <a:defRPr kumimoji="0" lang="fr-FR" sz="6100" b="0" i="0" u="none" strike="noStrike" kern="1200" cap="none" normalizeH="0" baseline="0" dirty="0" smtClean="0">
                <a:ln>
                  <a:noFill/>
                </a:ln>
                <a:solidFill>
                  <a:srgbClr val="454545"/>
                </a:solidFill>
                <a:effectLst/>
                <a:latin typeface="Calibri" pitchFamily="34" charset="0"/>
                <a:ea typeface="Times New Roman" pitchFamily="18" charset="0"/>
                <a:cs typeface="Arial" pitchFamily="34" charset="0"/>
              </a:defRPr>
            </a:lvl3pPr>
            <a:lvl4pPr marL="3261789" indent="-826322">
              <a:buClr>
                <a:schemeClr val="bg1">
                  <a:lumMod val="65000"/>
                </a:schemeClr>
              </a:buClr>
              <a:buFont typeface="Wingdings" pitchFamily="2" charset="2"/>
              <a:buChar char="§"/>
              <a:defRPr sz="5200">
                <a:solidFill>
                  <a:srgbClr val="454545"/>
                </a:solidFill>
              </a:defRPr>
            </a:lvl4pPr>
            <a:lvl5pPr marL="4523013" indent="-782828">
              <a:buFont typeface="Wingdings" pitchFamily="2" charset="2"/>
              <a:buChar char="§"/>
              <a:defRPr sz="4400">
                <a:solidFill>
                  <a:srgbClr val="454545"/>
                </a:solidFill>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a:p>
            <a:pPr lvl="4"/>
            <a:r>
              <a:rPr lang="fr-FR" noProof="0"/>
              <a:t>Cinquième niveau</a:t>
            </a:r>
            <a:endParaRPr lang="fr-FR" noProof="0" dirty="0"/>
          </a:p>
        </p:txBody>
      </p:sp>
      <p:sp>
        <p:nvSpPr>
          <p:cNvPr id="9" name="Espace réservé du pied de page 13"/>
          <p:cNvSpPr>
            <a:spLocks noGrp="1"/>
          </p:cNvSpPr>
          <p:nvPr>
            <p:ph type="ftr" sz="quarter" idx="13"/>
          </p:nvPr>
        </p:nvSpPr>
        <p:spPr/>
        <p:txBody>
          <a:bodyPr/>
          <a:lstStyle>
            <a:lvl1pPr>
              <a:defRPr/>
            </a:lvl1pPr>
          </a:lstStyle>
          <a:p>
            <a:pPr>
              <a:defRPr/>
            </a:pPr>
            <a:endParaRPr lang="fr-B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Espace réservé du titre 1"/>
          <p:cNvSpPr>
            <a:spLocks noGrp="1"/>
          </p:cNvSpPr>
          <p:nvPr>
            <p:ph type="title"/>
          </p:nvPr>
        </p:nvSpPr>
        <p:spPr bwMode="auto">
          <a:xfrm>
            <a:off x="1512888" y="1716088"/>
            <a:ext cx="27217687" cy="7140575"/>
          </a:xfrm>
          <a:prstGeom prst="rect">
            <a:avLst/>
          </a:prstGeom>
          <a:noFill/>
          <a:ln w="9525">
            <a:noFill/>
            <a:miter lim="800000"/>
            <a:headEnd/>
            <a:tailEnd/>
          </a:ln>
        </p:spPr>
        <p:txBody>
          <a:bodyPr vert="horz" wrap="square" lIns="417508" tIns="208756" rIns="417508" bIns="208756" numCol="1" anchor="ctr" anchorCtr="0" compatLnSpc="1">
            <a:prstTxWarp prst="textNoShape">
              <a:avLst/>
            </a:prstTxWarp>
          </a:bodyPr>
          <a:lstStyle/>
          <a:p>
            <a:pPr lvl="0"/>
            <a:r>
              <a:rPr lang="fr-FR" altLang="en-US"/>
              <a:t>Cliquez pour modifier le style du titre</a:t>
            </a:r>
            <a:endParaRPr lang="fr-BE" altLang="en-US"/>
          </a:p>
        </p:txBody>
      </p:sp>
      <p:sp>
        <p:nvSpPr>
          <p:cNvPr id="1027" name="Espace réservé du texte 2"/>
          <p:cNvSpPr>
            <a:spLocks noGrp="1"/>
          </p:cNvSpPr>
          <p:nvPr>
            <p:ph type="body" idx="1"/>
          </p:nvPr>
        </p:nvSpPr>
        <p:spPr bwMode="auto">
          <a:xfrm>
            <a:off x="1512888" y="9996488"/>
            <a:ext cx="27217687" cy="28276550"/>
          </a:xfrm>
          <a:prstGeom prst="rect">
            <a:avLst/>
          </a:prstGeom>
          <a:noFill/>
          <a:ln w="9525">
            <a:noFill/>
            <a:miter lim="800000"/>
            <a:headEnd/>
            <a:tailEnd/>
          </a:ln>
        </p:spPr>
        <p:txBody>
          <a:bodyPr vert="horz" wrap="square" lIns="417508" tIns="208756" rIns="417508" bIns="208756" numCol="1" anchor="t" anchorCtr="0" compatLnSpc="1">
            <a:prstTxWarp prst="textNoShape">
              <a:avLst/>
            </a:prstTxWarp>
          </a:bodyPr>
          <a:lstStyle/>
          <a:p>
            <a:pPr lvl="0"/>
            <a:r>
              <a:rPr lang="fr-FR" altLang="en-US"/>
              <a:t>Cliquez pour modifier les styles du texte du masque</a:t>
            </a:r>
          </a:p>
          <a:p>
            <a:pPr lvl="1"/>
            <a:r>
              <a:rPr lang="fr-FR" altLang="en-US"/>
              <a:t>Deuxième niveau</a:t>
            </a:r>
          </a:p>
          <a:p>
            <a:pPr lvl="2"/>
            <a:r>
              <a:rPr lang="fr-FR" altLang="en-US"/>
              <a:t>Troisième niveau</a:t>
            </a:r>
          </a:p>
          <a:p>
            <a:pPr lvl="3"/>
            <a:r>
              <a:rPr lang="fr-FR" altLang="en-US"/>
              <a:t>Quatrième niveau</a:t>
            </a:r>
          </a:p>
          <a:p>
            <a:pPr lvl="4"/>
            <a:r>
              <a:rPr lang="fr-FR" altLang="en-US"/>
              <a:t>Cinquième niveau</a:t>
            </a:r>
          </a:p>
        </p:txBody>
      </p:sp>
      <p:pic>
        <p:nvPicPr>
          <p:cNvPr id="1028" name="Picture 2"/>
          <p:cNvPicPr>
            <a:picLocks noChangeAspect="1" noChangeArrowheads="1"/>
          </p:cNvPicPr>
          <p:nvPr/>
        </p:nvPicPr>
        <p:blipFill>
          <a:blip r:embed="rId16" cstate="print"/>
          <a:srcRect l="269" t="20290" r="13968" b="25948"/>
          <a:stretch>
            <a:fillRect/>
          </a:stretch>
        </p:blipFill>
        <p:spPr bwMode="auto">
          <a:xfrm>
            <a:off x="0" y="0"/>
            <a:ext cx="30243463" cy="490538"/>
          </a:xfrm>
          <a:prstGeom prst="rect">
            <a:avLst/>
          </a:prstGeom>
          <a:noFill/>
          <a:ln w="9525">
            <a:noFill/>
            <a:miter lim="800000"/>
            <a:headEnd/>
            <a:tailEnd/>
          </a:ln>
        </p:spPr>
      </p:pic>
      <p:pic>
        <p:nvPicPr>
          <p:cNvPr id="1029" name="Picture 2"/>
          <p:cNvPicPr>
            <a:picLocks noChangeAspect="1" noChangeArrowheads="1"/>
          </p:cNvPicPr>
          <p:nvPr/>
        </p:nvPicPr>
        <p:blipFill>
          <a:blip r:embed="rId16" cstate="print"/>
          <a:srcRect l="269" t="20290" r="13968" b="25948"/>
          <a:stretch>
            <a:fillRect/>
          </a:stretch>
        </p:blipFill>
        <p:spPr bwMode="auto">
          <a:xfrm>
            <a:off x="0" y="40354250"/>
            <a:ext cx="30243463" cy="2490788"/>
          </a:xfrm>
          <a:prstGeom prst="rect">
            <a:avLst/>
          </a:prstGeom>
          <a:noFill/>
          <a:ln w="9525">
            <a:noFill/>
            <a:miter lim="800000"/>
            <a:headEnd/>
            <a:tailEnd/>
          </a:ln>
        </p:spPr>
      </p:pic>
      <p:sp>
        <p:nvSpPr>
          <p:cNvPr id="6" name="Espace réservé du pied de page 5"/>
          <p:cNvSpPr>
            <a:spLocks noGrp="1"/>
          </p:cNvSpPr>
          <p:nvPr>
            <p:ph type="ftr" sz="quarter" idx="3"/>
          </p:nvPr>
        </p:nvSpPr>
        <p:spPr>
          <a:xfrm>
            <a:off x="7372350" y="41119425"/>
            <a:ext cx="22871113" cy="1725613"/>
          </a:xfrm>
          <a:prstGeom prst="rect">
            <a:avLst/>
          </a:prstGeom>
        </p:spPr>
        <p:txBody>
          <a:bodyPr vert="horz" lIns="417508" tIns="208756" rIns="417508" bIns="208756" rtlCol="0" anchor="ctr"/>
          <a:lstStyle>
            <a:lvl1pPr algn="l" defTabSz="4176431" eaLnBrk="1" fontAlgn="auto" hangingPunct="1">
              <a:spcBef>
                <a:spcPts val="0"/>
              </a:spcBef>
              <a:spcAft>
                <a:spcPts val="0"/>
              </a:spcAft>
              <a:defRPr sz="5700">
                <a:solidFill>
                  <a:schemeClr val="tx1"/>
                </a:solidFill>
                <a:latin typeface="+mn-lt"/>
                <a:cs typeface="+mn-cs"/>
              </a:defRPr>
            </a:lvl1pPr>
          </a:lstStyle>
          <a:p>
            <a:pPr>
              <a:defRPr/>
            </a:pPr>
            <a:endParaRPr lang="fr-BE"/>
          </a:p>
        </p:txBody>
      </p:sp>
    </p:spTree>
  </p:cSld>
  <p:clrMap bg1="lt1" tx1="dk1" bg2="lt2" tx2="dk2" accent1="accent1" accent2="accent2" accent3="accent3" accent4="accent4" accent5="accent5" accent6="accent6" hlink="hlink" folHlink="folHlink"/>
  <p:sldLayoutIdLst>
    <p:sldLayoutId id="2147484963" r:id="rId1"/>
    <p:sldLayoutId id="2147484964" r:id="rId2"/>
    <p:sldLayoutId id="2147484965" r:id="rId3"/>
    <p:sldLayoutId id="2147484966" r:id="rId4"/>
    <p:sldLayoutId id="2147484967" r:id="rId5"/>
    <p:sldLayoutId id="2147484968" r:id="rId6"/>
    <p:sldLayoutId id="2147484969" r:id="rId7"/>
    <p:sldLayoutId id="2147484970" r:id="rId8"/>
    <p:sldLayoutId id="2147484971" r:id="rId9"/>
    <p:sldLayoutId id="2147484972" r:id="rId10"/>
    <p:sldLayoutId id="2147484973" r:id="rId11"/>
    <p:sldLayoutId id="2147484974" r:id="rId12"/>
    <p:sldLayoutId id="2147484975" r:id="rId13"/>
    <p:sldLayoutId id="2147484976" r:id="rId14"/>
  </p:sldLayoutIdLst>
  <p:txStyles>
    <p:titleStyle>
      <a:lvl1pPr algn="ctr" rtl="0" eaLnBrk="0" fontAlgn="base" hangingPunct="0">
        <a:spcBef>
          <a:spcPct val="0"/>
        </a:spcBef>
        <a:spcAft>
          <a:spcPct val="0"/>
        </a:spcAft>
        <a:defRPr lang="fr-BE" sz="20100" b="1" kern="1200" dirty="0">
          <a:solidFill>
            <a:schemeClr val="accent2"/>
          </a:solidFill>
          <a:latin typeface="Calibri" pitchFamily="34" charset="0"/>
          <a:ea typeface="+mj-ea"/>
          <a:cs typeface="Arial" pitchFamily="34" charset="0"/>
        </a:defRPr>
      </a:lvl1pPr>
      <a:lvl2pPr algn="ctr" rtl="0" eaLnBrk="0" fontAlgn="base" hangingPunct="0">
        <a:spcBef>
          <a:spcPct val="0"/>
        </a:spcBef>
        <a:spcAft>
          <a:spcPct val="0"/>
        </a:spcAft>
        <a:defRPr sz="20100" b="1">
          <a:solidFill>
            <a:schemeClr val="accent2"/>
          </a:solidFill>
          <a:latin typeface="Calibri" pitchFamily="34" charset="0"/>
          <a:cs typeface="Arial" charset="0"/>
        </a:defRPr>
      </a:lvl2pPr>
      <a:lvl3pPr algn="ctr" rtl="0" eaLnBrk="0" fontAlgn="base" hangingPunct="0">
        <a:spcBef>
          <a:spcPct val="0"/>
        </a:spcBef>
        <a:spcAft>
          <a:spcPct val="0"/>
        </a:spcAft>
        <a:defRPr sz="20100" b="1">
          <a:solidFill>
            <a:schemeClr val="accent2"/>
          </a:solidFill>
          <a:latin typeface="Calibri" pitchFamily="34" charset="0"/>
          <a:cs typeface="Arial" charset="0"/>
        </a:defRPr>
      </a:lvl3pPr>
      <a:lvl4pPr algn="ctr" rtl="0" eaLnBrk="0" fontAlgn="base" hangingPunct="0">
        <a:spcBef>
          <a:spcPct val="0"/>
        </a:spcBef>
        <a:spcAft>
          <a:spcPct val="0"/>
        </a:spcAft>
        <a:defRPr sz="20100" b="1">
          <a:solidFill>
            <a:schemeClr val="accent2"/>
          </a:solidFill>
          <a:latin typeface="Calibri" pitchFamily="34" charset="0"/>
          <a:cs typeface="Arial" charset="0"/>
        </a:defRPr>
      </a:lvl4pPr>
      <a:lvl5pPr algn="ctr" rtl="0" eaLnBrk="0" fontAlgn="base" hangingPunct="0">
        <a:spcBef>
          <a:spcPct val="0"/>
        </a:spcBef>
        <a:spcAft>
          <a:spcPct val="0"/>
        </a:spcAft>
        <a:defRPr sz="20100" b="1">
          <a:solidFill>
            <a:schemeClr val="accent2"/>
          </a:solidFill>
          <a:latin typeface="Calibri" pitchFamily="34" charset="0"/>
          <a:cs typeface="Arial" charset="0"/>
        </a:defRPr>
      </a:lvl5pPr>
      <a:lvl6pPr marL="2087542" algn="ctr" rtl="0" eaLnBrk="1" fontAlgn="base" hangingPunct="1">
        <a:spcBef>
          <a:spcPct val="0"/>
        </a:spcBef>
        <a:spcAft>
          <a:spcPct val="0"/>
        </a:spcAft>
        <a:defRPr sz="20100" b="1">
          <a:solidFill>
            <a:srgbClr val="C44C4C"/>
          </a:solidFill>
          <a:latin typeface="Calibri" pitchFamily="34" charset="0"/>
          <a:cs typeface="Arial" charset="0"/>
        </a:defRPr>
      </a:lvl6pPr>
      <a:lvl7pPr marL="4175088" algn="ctr" rtl="0" eaLnBrk="1" fontAlgn="base" hangingPunct="1">
        <a:spcBef>
          <a:spcPct val="0"/>
        </a:spcBef>
        <a:spcAft>
          <a:spcPct val="0"/>
        </a:spcAft>
        <a:defRPr sz="20100" b="1">
          <a:solidFill>
            <a:srgbClr val="C44C4C"/>
          </a:solidFill>
          <a:latin typeface="Calibri" pitchFamily="34" charset="0"/>
          <a:cs typeface="Arial" charset="0"/>
        </a:defRPr>
      </a:lvl7pPr>
      <a:lvl8pPr marL="6262630" algn="ctr" rtl="0" eaLnBrk="1" fontAlgn="base" hangingPunct="1">
        <a:spcBef>
          <a:spcPct val="0"/>
        </a:spcBef>
        <a:spcAft>
          <a:spcPct val="0"/>
        </a:spcAft>
        <a:defRPr sz="20100" b="1">
          <a:solidFill>
            <a:srgbClr val="C44C4C"/>
          </a:solidFill>
          <a:latin typeface="Calibri" pitchFamily="34" charset="0"/>
          <a:cs typeface="Arial" charset="0"/>
        </a:defRPr>
      </a:lvl8pPr>
      <a:lvl9pPr marL="8350177" algn="ctr" rtl="0" eaLnBrk="1" fontAlgn="base" hangingPunct="1">
        <a:spcBef>
          <a:spcPct val="0"/>
        </a:spcBef>
        <a:spcAft>
          <a:spcPct val="0"/>
        </a:spcAft>
        <a:defRPr sz="20100" b="1">
          <a:solidFill>
            <a:srgbClr val="C44C4C"/>
          </a:solidFill>
          <a:latin typeface="Calibri" pitchFamily="34" charset="0"/>
          <a:cs typeface="Arial" charset="0"/>
        </a:defRPr>
      </a:lvl9pPr>
    </p:titleStyle>
    <p:bodyStyle>
      <a:lvl1pPr marL="342900" indent="-342900" algn="l" rtl="0" eaLnBrk="0" fontAlgn="base" hangingPunct="0">
        <a:spcBef>
          <a:spcPct val="20000"/>
        </a:spcBef>
        <a:spcAft>
          <a:spcPct val="0"/>
        </a:spcAft>
        <a:buFont typeface="Arial" charset="0"/>
        <a:buChar char="•"/>
        <a:defRPr lang="fr-FR" sz="14800" kern="1200" dirty="0">
          <a:solidFill>
            <a:schemeClr val="accent2"/>
          </a:solidFill>
          <a:latin typeface="Calibri" pitchFamily="34" charset="0"/>
          <a:ea typeface="+mn-ea"/>
          <a:cs typeface="Times New Roman" pitchFamily="18" charset="0"/>
        </a:defRPr>
      </a:lvl1pPr>
      <a:lvl2pPr marL="3390900" indent="-1303338" algn="l" rtl="0" eaLnBrk="0" fontAlgn="base" hangingPunct="0">
        <a:spcBef>
          <a:spcPct val="20000"/>
        </a:spcBef>
        <a:spcAft>
          <a:spcPct val="0"/>
        </a:spcAft>
        <a:buFont typeface="Arial" charset="0"/>
        <a:buChar char="–"/>
        <a:defRPr lang="fr-FR" sz="10900" kern="1200" dirty="0">
          <a:solidFill>
            <a:schemeClr val="tx1"/>
          </a:solidFill>
          <a:latin typeface="Calibri" pitchFamily="34" charset="0"/>
          <a:ea typeface="+mn-ea"/>
          <a:cs typeface="Arial" pitchFamily="34" charset="0"/>
        </a:defRPr>
      </a:lvl2pPr>
      <a:lvl3pPr marL="5218113" indent="-1042988" algn="l" rtl="0" eaLnBrk="0" fontAlgn="base" hangingPunct="0">
        <a:spcBef>
          <a:spcPct val="20000"/>
        </a:spcBef>
        <a:spcAft>
          <a:spcPct val="0"/>
        </a:spcAft>
        <a:buFont typeface="Arial" charset="0"/>
        <a:buChar char="•"/>
        <a:defRPr lang="fr-FR" sz="9200" kern="1200" dirty="0">
          <a:solidFill>
            <a:schemeClr val="tx1"/>
          </a:solidFill>
          <a:latin typeface="Calibri" pitchFamily="34" charset="0"/>
          <a:ea typeface="+mn-ea"/>
          <a:cs typeface="Arial" pitchFamily="34" charset="0"/>
        </a:defRPr>
      </a:lvl3pPr>
      <a:lvl4pPr marL="7305675" indent="-1042988" algn="l" rtl="0" eaLnBrk="0" fontAlgn="base" hangingPunct="0">
        <a:spcBef>
          <a:spcPct val="20000"/>
        </a:spcBef>
        <a:spcAft>
          <a:spcPct val="0"/>
        </a:spcAft>
        <a:buFont typeface="Arial" charset="0"/>
        <a:buChar char="–"/>
        <a:defRPr lang="fr-BE" sz="9200" kern="1200" dirty="0">
          <a:solidFill>
            <a:schemeClr val="tx1"/>
          </a:solidFill>
          <a:latin typeface="+mn-lt"/>
          <a:ea typeface="+mn-ea"/>
          <a:cs typeface="Arial" charset="0"/>
        </a:defRPr>
      </a:lvl4pPr>
      <a:lvl5pPr marL="9393238" indent="-1042988" algn="l" rtl="0" eaLnBrk="0" fontAlgn="base" hangingPunct="0">
        <a:spcBef>
          <a:spcPct val="20000"/>
        </a:spcBef>
        <a:spcAft>
          <a:spcPct val="0"/>
        </a:spcAft>
        <a:buFont typeface="Arial" charset="0"/>
        <a:buChar char="»"/>
        <a:defRPr lang="fr-BE" sz="2000" kern="1200" dirty="0">
          <a:solidFill>
            <a:schemeClr val="tx1"/>
          </a:solidFill>
          <a:latin typeface="+mn-lt"/>
          <a:ea typeface="+mn-ea"/>
          <a:cs typeface="Arial" charset="0"/>
        </a:defRPr>
      </a:lvl5pPr>
      <a:lvl6pPr marL="11481490" indent="-1043771" algn="l" defTabSz="4175088" rtl="0" eaLnBrk="1" latinLnBrk="0" hangingPunct="1">
        <a:spcBef>
          <a:spcPct val="20000"/>
        </a:spcBef>
        <a:buFont typeface="Arial" pitchFamily="34" charset="0"/>
        <a:buChar char="•"/>
        <a:defRPr sz="9200" kern="1200">
          <a:solidFill>
            <a:schemeClr val="tx1"/>
          </a:solidFill>
          <a:latin typeface="+mn-lt"/>
          <a:ea typeface="+mn-ea"/>
          <a:cs typeface="+mn-cs"/>
        </a:defRPr>
      </a:lvl6pPr>
      <a:lvl7pPr marL="13569036" indent="-1043771" algn="l" defTabSz="4175088" rtl="0" eaLnBrk="1" latinLnBrk="0" hangingPunct="1">
        <a:spcBef>
          <a:spcPct val="20000"/>
        </a:spcBef>
        <a:buFont typeface="Arial" pitchFamily="34" charset="0"/>
        <a:buChar char="•"/>
        <a:defRPr sz="9200" kern="1200">
          <a:solidFill>
            <a:schemeClr val="tx1"/>
          </a:solidFill>
          <a:latin typeface="+mn-lt"/>
          <a:ea typeface="+mn-ea"/>
          <a:cs typeface="+mn-cs"/>
        </a:defRPr>
      </a:lvl7pPr>
      <a:lvl8pPr marL="15656578" indent="-1043771" algn="l" defTabSz="4175088" rtl="0" eaLnBrk="1" latinLnBrk="0" hangingPunct="1">
        <a:spcBef>
          <a:spcPct val="20000"/>
        </a:spcBef>
        <a:buFont typeface="Arial" pitchFamily="34" charset="0"/>
        <a:buChar char="•"/>
        <a:defRPr sz="9200" kern="1200">
          <a:solidFill>
            <a:schemeClr val="tx1"/>
          </a:solidFill>
          <a:latin typeface="+mn-lt"/>
          <a:ea typeface="+mn-ea"/>
          <a:cs typeface="+mn-cs"/>
        </a:defRPr>
      </a:lvl8pPr>
      <a:lvl9pPr marL="17744120" indent="-1043771" algn="l" defTabSz="4175088" rtl="0" eaLnBrk="1" latinLnBrk="0" hangingPunct="1">
        <a:spcBef>
          <a:spcPct val="20000"/>
        </a:spcBef>
        <a:buFont typeface="Arial" pitchFamily="34" charset="0"/>
        <a:buChar char="•"/>
        <a:defRPr sz="9200" kern="1200">
          <a:solidFill>
            <a:schemeClr val="tx1"/>
          </a:solidFill>
          <a:latin typeface="+mn-lt"/>
          <a:ea typeface="+mn-ea"/>
          <a:cs typeface="+mn-cs"/>
        </a:defRPr>
      </a:lvl9pPr>
    </p:bodyStyle>
    <p:otherStyle>
      <a:defPPr>
        <a:defRPr lang="fr-FR"/>
      </a:defPPr>
      <a:lvl1pPr marL="0" algn="l" defTabSz="4175088" rtl="0" eaLnBrk="1" latinLnBrk="0" hangingPunct="1">
        <a:defRPr sz="8300" kern="1200">
          <a:solidFill>
            <a:schemeClr val="tx1"/>
          </a:solidFill>
          <a:latin typeface="+mn-lt"/>
          <a:ea typeface="+mn-ea"/>
          <a:cs typeface="+mn-cs"/>
        </a:defRPr>
      </a:lvl1pPr>
      <a:lvl2pPr marL="2087542" algn="l" defTabSz="4175088" rtl="0" eaLnBrk="1" latinLnBrk="0" hangingPunct="1">
        <a:defRPr sz="8300" kern="1200">
          <a:solidFill>
            <a:schemeClr val="tx1"/>
          </a:solidFill>
          <a:latin typeface="+mn-lt"/>
          <a:ea typeface="+mn-ea"/>
          <a:cs typeface="+mn-cs"/>
        </a:defRPr>
      </a:lvl2pPr>
      <a:lvl3pPr marL="4175088" algn="l" defTabSz="4175088" rtl="0" eaLnBrk="1" latinLnBrk="0" hangingPunct="1">
        <a:defRPr sz="8300" kern="1200">
          <a:solidFill>
            <a:schemeClr val="tx1"/>
          </a:solidFill>
          <a:latin typeface="+mn-lt"/>
          <a:ea typeface="+mn-ea"/>
          <a:cs typeface="+mn-cs"/>
        </a:defRPr>
      </a:lvl3pPr>
      <a:lvl4pPr marL="6262630" algn="l" defTabSz="4175088" rtl="0" eaLnBrk="1" latinLnBrk="0" hangingPunct="1">
        <a:defRPr sz="8300" kern="1200">
          <a:solidFill>
            <a:schemeClr val="tx1"/>
          </a:solidFill>
          <a:latin typeface="+mn-lt"/>
          <a:ea typeface="+mn-ea"/>
          <a:cs typeface="+mn-cs"/>
        </a:defRPr>
      </a:lvl4pPr>
      <a:lvl5pPr marL="8350177" algn="l" defTabSz="4175088" rtl="0" eaLnBrk="1" latinLnBrk="0" hangingPunct="1">
        <a:defRPr sz="8300" kern="1200">
          <a:solidFill>
            <a:schemeClr val="tx1"/>
          </a:solidFill>
          <a:latin typeface="+mn-lt"/>
          <a:ea typeface="+mn-ea"/>
          <a:cs typeface="+mn-cs"/>
        </a:defRPr>
      </a:lvl5pPr>
      <a:lvl6pPr marL="10437719" algn="l" defTabSz="4175088" rtl="0" eaLnBrk="1" latinLnBrk="0" hangingPunct="1">
        <a:defRPr sz="8300" kern="1200">
          <a:solidFill>
            <a:schemeClr val="tx1"/>
          </a:solidFill>
          <a:latin typeface="+mn-lt"/>
          <a:ea typeface="+mn-ea"/>
          <a:cs typeface="+mn-cs"/>
        </a:defRPr>
      </a:lvl6pPr>
      <a:lvl7pPr marL="12525261" algn="l" defTabSz="4175088" rtl="0" eaLnBrk="1" latinLnBrk="0" hangingPunct="1">
        <a:defRPr sz="8300" kern="1200">
          <a:solidFill>
            <a:schemeClr val="tx1"/>
          </a:solidFill>
          <a:latin typeface="+mn-lt"/>
          <a:ea typeface="+mn-ea"/>
          <a:cs typeface="+mn-cs"/>
        </a:defRPr>
      </a:lvl7pPr>
      <a:lvl8pPr marL="14612807" algn="l" defTabSz="4175088" rtl="0" eaLnBrk="1" latinLnBrk="0" hangingPunct="1">
        <a:defRPr sz="8300" kern="1200">
          <a:solidFill>
            <a:schemeClr val="tx1"/>
          </a:solidFill>
          <a:latin typeface="+mn-lt"/>
          <a:ea typeface="+mn-ea"/>
          <a:cs typeface="+mn-cs"/>
        </a:defRPr>
      </a:lvl8pPr>
      <a:lvl9pPr marL="16700349" algn="l" defTabSz="4175088" rtl="0" eaLnBrk="1" latinLnBrk="0" hangingPunct="1">
        <a:defRPr sz="8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8.tiff"/><Relationship Id="rId13" Type="http://schemas.openxmlformats.org/officeDocument/2006/relationships/image" Target="../media/image33.png"/><Relationship Id="rId3" Type="http://schemas.openxmlformats.org/officeDocument/2006/relationships/image" Target="../media/image24.emf"/><Relationship Id="rId7" Type="http://schemas.openxmlformats.org/officeDocument/2006/relationships/image" Target="../media/image27.tiff"/><Relationship Id="rId12" Type="http://schemas.openxmlformats.org/officeDocument/2006/relationships/image" Target="../media/image32.png"/><Relationship Id="rId2" Type="http://schemas.openxmlformats.org/officeDocument/2006/relationships/notesSlide" Target="../notesSlides/notesSlide1.xml"/><Relationship Id="rId1" Type="http://schemas.openxmlformats.org/officeDocument/2006/relationships/slideLayout" Target="../slideLayouts/slideLayout14.xml"/><Relationship Id="rId6" Type="http://schemas.microsoft.com/office/2007/relationships/hdphoto" Target="../media/hdphoto1.wdp"/><Relationship Id="rId11" Type="http://schemas.openxmlformats.org/officeDocument/2006/relationships/image" Target="../media/image31.png"/><Relationship Id="rId5" Type="http://schemas.openxmlformats.org/officeDocument/2006/relationships/image" Target="../media/image26.jpeg"/><Relationship Id="rId10" Type="http://schemas.openxmlformats.org/officeDocument/2006/relationships/image" Target="../media/image30.png"/><Relationship Id="rId4" Type="http://schemas.openxmlformats.org/officeDocument/2006/relationships/image" Target="../media/image25.png"/><Relationship Id="rId9" Type="http://schemas.openxmlformats.org/officeDocument/2006/relationships/image" Target="../media/image29.png"/><Relationship Id="rId1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978567" y="39684439"/>
            <a:ext cx="31939830" cy="22029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dirty="0"/>
              <a:t>-</a:t>
            </a:r>
          </a:p>
        </p:txBody>
      </p:sp>
      <p:sp>
        <p:nvSpPr>
          <p:cNvPr id="16389" name="Rectangle 5"/>
          <p:cNvSpPr>
            <a:spLocks noChangeArrowheads="1"/>
          </p:cNvSpPr>
          <p:nvPr/>
        </p:nvSpPr>
        <p:spPr bwMode="auto">
          <a:xfrm>
            <a:off x="0" y="-449263"/>
            <a:ext cx="184150" cy="1355726"/>
          </a:xfrm>
          <a:prstGeom prst="rect">
            <a:avLst/>
          </a:prstGeom>
          <a:noFill/>
          <a:ln w="9525">
            <a:noFill/>
            <a:miter lim="800000"/>
            <a:headEnd/>
            <a:tailEnd/>
          </a:ln>
        </p:spPr>
        <p:txBody>
          <a:bodyPr wrap="none" anchor="ctr">
            <a:spAutoFit/>
          </a:bodyPr>
          <a:lstStyle/>
          <a:p>
            <a:pPr eaLnBrk="1" hangingPunct="1"/>
            <a:endParaRPr lang="fr-BE" altLang="en-US" dirty="0"/>
          </a:p>
        </p:txBody>
      </p:sp>
      <p:sp>
        <p:nvSpPr>
          <p:cNvPr id="16390" name="Rectangle 9"/>
          <p:cNvSpPr>
            <a:spLocks noChangeArrowheads="1"/>
          </p:cNvSpPr>
          <p:nvPr/>
        </p:nvSpPr>
        <p:spPr bwMode="auto">
          <a:xfrm>
            <a:off x="0" y="-677863"/>
            <a:ext cx="184150" cy="1355726"/>
          </a:xfrm>
          <a:prstGeom prst="rect">
            <a:avLst/>
          </a:prstGeom>
          <a:noFill/>
          <a:ln w="9525">
            <a:noFill/>
            <a:miter lim="800000"/>
            <a:headEnd/>
            <a:tailEnd/>
          </a:ln>
        </p:spPr>
        <p:txBody>
          <a:bodyPr wrap="none" anchor="ctr">
            <a:spAutoFit/>
          </a:bodyPr>
          <a:lstStyle/>
          <a:p>
            <a:pPr eaLnBrk="1" hangingPunct="1"/>
            <a:endParaRPr lang="fr-BE" altLang="en-US" dirty="0"/>
          </a:p>
        </p:txBody>
      </p:sp>
      <p:sp>
        <p:nvSpPr>
          <p:cNvPr id="16392" name="Rectangle 13"/>
          <p:cNvSpPr>
            <a:spLocks noChangeArrowheads="1"/>
          </p:cNvSpPr>
          <p:nvPr/>
        </p:nvSpPr>
        <p:spPr bwMode="auto">
          <a:xfrm>
            <a:off x="0" y="-449263"/>
            <a:ext cx="184150" cy="1355726"/>
          </a:xfrm>
          <a:prstGeom prst="rect">
            <a:avLst/>
          </a:prstGeom>
          <a:noFill/>
          <a:ln w="9525">
            <a:noFill/>
            <a:miter lim="800000"/>
            <a:headEnd/>
            <a:tailEnd/>
          </a:ln>
        </p:spPr>
        <p:txBody>
          <a:bodyPr wrap="none" anchor="ctr">
            <a:spAutoFit/>
          </a:bodyPr>
          <a:lstStyle/>
          <a:p>
            <a:pPr eaLnBrk="1" hangingPunct="1"/>
            <a:endParaRPr lang="fr-BE" altLang="en-US" dirty="0"/>
          </a:p>
        </p:txBody>
      </p:sp>
      <p:sp>
        <p:nvSpPr>
          <p:cNvPr id="233" name="Rectangle 1"/>
          <p:cNvSpPr>
            <a:spLocks noChangeArrowheads="1"/>
          </p:cNvSpPr>
          <p:nvPr/>
        </p:nvSpPr>
        <p:spPr bwMode="auto">
          <a:xfrm>
            <a:off x="4536555" y="894405"/>
            <a:ext cx="21226333" cy="4616648"/>
          </a:xfrm>
          <a:prstGeom prst="rect">
            <a:avLst/>
          </a:prstGeom>
          <a:noFill/>
          <a:ln w="9525">
            <a:noFill/>
            <a:miter lim="800000"/>
            <a:headEnd/>
            <a:tailEnd/>
          </a:ln>
        </p:spPr>
        <p:txBody>
          <a:bodyPr wrap="square" anchor="ctr">
            <a:spAutoFit/>
          </a:bodyPr>
          <a:lstStyle/>
          <a:p>
            <a:pPr algn="ctr" defTabSz="914400" eaLnBrk="1" hangingPunct="1"/>
            <a:r>
              <a:rPr lang="en-GB" sz="5400" b="1" dirty="0" err="1">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Réponses</a:t>
            </a:r>
            <a:r>
              <a:rPr lang="en-GB" sz="5400" b="1" dirty="0">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 </a:t>
            </a:r>
            <a:r>
              <a:rPr lang="en-GB" sz="5400" b="1" dirty="0" err="1">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écophysiologiques</a:t>
            </a:r>
            <a:r>
              <a:rPr lang="en-GB" sz="5400" b="1" dirty="0">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 de </a:t>
            </a:r>
          </a:p>
          <a:p>
            <a:pPr algn="ctr" defTabSz="914400" eaLnBrk="1" hangingPunct="1"/>
            <a:r>
              <a:rPr lang="en-GB" sz="5400" b="1" i="1" dirty="0" err="1">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Seriatopora</a:t>
            </a:r>
            <a:r>
              <a:rPr lang="en-GB" sz="5400" b="1" i="1" dirty="0">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 </a:t>
            </a:r>
            <a:r>
              <a:rPr lang="en-GB" sz="5400" b="1" i="1" dirty="0" err="1">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hystrix</a:t>
            </a:r>
            <a:r>
              <a:rPr lang="en-GB" sz="5400" b="1" i="1" dirty="0">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 </a:t>
            </a:r>
            <a:r>
              <a:rPr lang="en-GB" sz="5400" b="1" dirty="0">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(Dana,1846) </a:t>
            </a:r>
            <a:r>
              <a:rPr lang="en-GB" sz="5400" b="1" dirty="0" err="1">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lors</a:t>
            </a:r>
            <a:r>
              <a:rPr lang="en-GB" sz="5400" b="1" dirty="0">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 de stress hypo- et </a:t>
            </a:r>
            <a:r>
              <a:rPr lang="en-GB" sz="5400" b="1" dirty="0" err="1">
                <a:solidFill>
                  <a:schemeClr val="bg1">
                    <a:lumMod val="50000"/>
                  </a:schemeClr>
                </a:solidFill>
                <a:effectLst>
                  <a:outerShdw blurRad="38100" dist="38100" dir="2700000" algn="tl">
                    <a:srgbClr val="000000">
                      <a:alpha val="43137"/>
                    </a:srgbClr>
                  </a:outerShdw>
                </a:effectLst>
                <a:latin typeface="Century Gothic" panose="020B0502020202020204" pitchFamily="34" charset="0"/>
              </a:rPr>
              <a:t>hypersalin</a:t>
            </a:r>
            <a:endParaRPr lang="en-GB" sz="5400" b="1" dirty="0">
              <a:solidFill>
                <a:schemeClr val="bg1">
                  <a:lumMod val="50000"/>
                </a:schemeClr>
              </a:solidFill>
              <a:effectLst>
                <a:outerShdw blurRad="38100" dist="38100" dir="2700000" algn="tl">
                  <a:srgbClr val="000000">
                    <a:alpha val="43137"/>
                  </a:srgbClr>
                </a:outerShdw>
              </a:effectLst>
              <a:latin typeface="Century Gothic" panose="020B0502020202020204" pitchFamily="34" charset="0"/>
            </a:endParaRPr>
          </a:p>
          <a:p>
            <a:pPr algn="ctr">
              <a:spcAft>
                <a:spcPts val="800"/>
              </a:spcAft>
            </a:pPr>
            <a:r>
              <a:rPr lang="fr-BE" sz="4000" u="sng" dirty="0">
                <a:latin typeface="Cambria" panose="02040503050406030204" pitchFamily="18" charset="0"/>
                <a:ea typeface="Calibri" panose="020F0502020204030204" pitchFamily="34" charset="0"/>
                <a:cs typeface="Times New Roman" panose="02020603050405020304" pitchFamily="18" charset="0"/>
              </a:rPr>
              <a:t>G.  </a:t>
            </a:r>
            <a:r>
              <a:rPr lang="fr-BE" sz="4000" u="sng" dirty="0" err="1">
                <a:latin typeface="Cambria" panose="02040503050406030204" pitchFamily="18" charset="0"/>
                <a:ea typeface="Calibri" panose="020F0502020204030204" pitchFamily="34" charset="0"/>
                <a:cs typeface="Times New Roman" panose="02020603050405020304" pitchFamily="18" charset="0"/>
              </a:rPr>
              <a:t>Engels</a:t>
            </a:r>
            <a:r>
              <a:rPr lang="fr-BE" sz="4000" u="sng" baseline="30000" dirty="0" err="1">
                <a:latin typeface="Cambria" panose="02040503050406030204" pitchFamily="18" charset="0"/>
                <a:ea typeface="Calibri" panose="020F0502020204030204" pitchFamily="34" charset="0"/>
                <a:cs typeface="Times New Roman" panose="02020603050405020304" pitchFamily="18" charset="0"/>
              </a:rPr>
              <a:t>a</a:t>
            </a:r>
            <a:r>
              <a:rPr lang="fr-BE" sz="4000" u="sng" baseline="30000" dirty="0">
                <a:latin typeface="Cambria" panose="02040503050406030204" pitchFamily="18" charset="0"/>
                <a:ea typeface="Calibri" panose="020F0502020204030204" pitchFamily="34" charset="0"/>
                <a:cs typeface="Times New Roman" panose="02020603050405020304" pitchFamily="18" charset="0"/>
              </a:rPr>
              <a:t>*</a:t>
            </a:r>
            <a:r>
              <a:rPr lang="fr-BE" sz="4000" dirty="0">
                <a:latin typeface="Cambria" panose="02040503050406030204" pitchFamily="18" charset="0"/>
                <a:ea typeface="Calibri" panose="020F0502020204030204" pitchFamily="34" charset="0"/>
                <a:cs typeface="Times New Roman" panose="02020603050405020304" pitchFamily="18" charset="0"/>
              </a:rPr>
              <a:t> , N. </a:t>
            </a:r>
            <a:r>
              <a:rPr lang="fr-BE" sz="4000" dirty="0" err="1">
                <a:latin typeface="Cambria" panose="02040503050406030204" pitchFamily="18" charset="0"/>
                <a:ea typeface="Calibri" panose="020F0502020204030204" pitchFamily="34" charset="0"/>
                <a:cs typeface="Times New Roman" panose="02020603050405020304" pitchFamily="18" charset="0"/>
              </a:rPr>
              <a:t>Georges</a:t>
            </a:r>
            <a:r>
              <a:rPr lang="fr-BE" sz="4000" baseline="30000" dirty="0" err="1">
                <a:latin typeface="Cambria" panose="02040503050406030204" pitchFamily="18" charset="0"/>
                <a:ea typeface="Calibri" panose="020F0502020204030204" pitchFamily="34" charset="0"/>
                <a:cs typeface="Times New Roman" panose="02020603050405020304" pitchFamily="18" charset="0"/>
              </a:rPr>
              <a:t>a</a:t>
            </a:r>
            <a:r>
              <a:rPr lang="fr-BE" sz="4000" dirty="0">
                <a:latin typeface="Cambria" panose="02040503050406030204" pitchFamily="18" charset="0"/>
                <a:ea typeface="Calibri" panose="020F0502020204030204" pitchFamily="34" charset="0"/>
                <a:cs typeface="Times New Roman" panose="02020603050405020304" pitchFamily="18" charset="0"/>
              </a:rPr>
              <a:t> ,  R. </a:t>
            </a:r>
            <a:r>
              <a:rPr lang="fr-BE" sz="4000" dirty="0" err="1">
                <a:latin typeface="Cambria" panose="02040503050406030204" pitchFamily="18" charset="0"/>
                <a:ea typeface="Calibri" panose="020F0502020204030204" pitchFamily="34" charset="0"/>
                <a:cs typeface="Times New Roman" panose="02020603050405020304" pitchFamily="18" charset="0"/>
              </a:rPr>
              <a:t>Conotte</a:t>
            </a:r>
            <a:r>
              <a:rPr lang="fr-BE" sz="4000" baseline="30000" dirty="0" err="1">
                <a:latin typeface="Cambria" panose="02040503050406030204" pitchFamily="18" charset="0"/>
                <a:ea typeface="Calibri" panose="020F0502020204030204" pitchFamily="34" charset="0"/>
                <a:cs typeface="Times New Roman" panose="02020603050405020304" pitchFamily="18" charset="0"/>
              </a:rPr>
              <a:t>a</a:t>
            </a:r>
            <a:r>
              <a:rPr lang="fr-BE" sz="4000" dirty="0">
                <a:latin typeface="Cambria" panose="02040503050406030204" pitchFamily="18" charset="0"/>
                <a:ea typeface="Calibri" panose="020F0502020204030204" pitchFamily="34" charset="0"/>
                <a:cs typeface="Times New Roman" panose="02020603050405020304" pitchFamily="18" charset="0"/>
              </a:rPr>
              <a:t>, A. </a:t>
            </a:r>
            <a:r>
              <a:rPr lang="fr-BE" sz="4000" dirty="0" err="1">
                <a:latin typeface="Cambria" panose="02040503050406030204" pitchFamily="18" charset="0"/>
                <a:ea typeface="Calibri" panose="020F0502020204030204" pitchFamily="34" charset="0"/>
                <a:cs typeface="Times New Roman" panose="02020603050405020304" pitchFamily="18" charset="0"/>
              </a:rPr>
              <a:t>Batigny</a:t>
            </a:r>
            <a:r>
              <a:rPr lang="fr-BE" sz="4000" baseline="30000" dirty="0" err="1">
                <a:latin typeface="Cambria" panose="02040503050406030204" pitchFamily="18" charset="0"/>
                <a:ea typeface="Calibri" panose="020F0502020204030204" pitchFamily="34" charset="0"/>
                <a:cs typeface="Times New Roman" panose="02020603050405020304" pitchFamily="18" charset="0"/>
              </a:rPr>
              <a:t>a</a:t>
            </a:r>
            <a:r>
              <a:rPr lang="fr-BE" sz="4000" dirty="0">
                <a:latin typeface="Cambria" panose="02040503050406030204" pitchFamily="18" charset="0"/>
                <a:ea typeface="Calibri" panose="020F0502020204030204" pitchFamily="34" charset="0"/>
                <a:cs typeface="Times New Roman" panose="02020603050405020304" pitchFamily="18" charset="0"/>
              </a:rPr>
              <a:t> &amp; Ph. </a:t>
            </a:r>
            <a:r>
              <a:rPr lang="fr-BE" sz="4000" dirty="0" err="1">
                <a:latin typeface="Cambria" panose="02040503050406030204" pitchFamily="18" charset="0"/>
                <a:ea typeface="Calibri" panose="020F0502020204030204" pitchFamily="34" charset="0"/>
                <a:cs typeface="Times New Roman" panose="02020603050405020304" pitchFamily="18" charset="0"/>
              </a:rPr>
              <a:t>Grosjean</a:t>
            </a:r>
            <a:r>
              <a:rPr lang="fr-BE" sz="4000" baseline="30000" dirty="0" err="1">
                <a:latin typeface="Cambria" panose="02040503050406030204" pitchFamily="18" charset="0"/>
                <a:ea typeface="Calibri" panose="020F0502020204030204" pitchFamily="34" charset="0"/>
                <a:cs typeface="Times New Roman" panose="02020603050405020304" pitchFamily="18" charset="0"/>
              </a:rPr>
              <a:t>a</a:t>
            </a:r>
            <a:endParaRPr lang="fr-BE" sz="2000" dirty="0">
              <a:latin typeface="Cambria" panose="02040503050406030204" pitchFamily="18" charset="0"/>
              <a:ea typeface="Calibri" panose="020F0502020204030204" pitchFamily="34" charset="0"/>
              <a:cs typeface="Times New Roman" panose="02020603050405020304" pitchFamily="18" charset="0"/>
            </a:endParaRPr>
          </a:p>
          <a:p>
            <a:pPr algn="ctr">
              <a:spcAft>
                <a:spcPts val="800"/>
              </a:spcAft>
            </a:pPr>
            <a:r>
              <a:rPr lang="en-US" sz="2400" i="1" dirty="0">
                <a:latin typeface="Cambria" panose="02040503050406030204" pitchFamily="18" charset="0"/>
                <a:ea typeface="Calibri" panose="020F0502020204030204" pitchFamily="34" charset="0"/>
                <a:cs typeface="Times New Roman" panose="02020603050405020304" pitchFamily="18" charset="0"/>
              </a:rPr>
              <a:t> </a:t>
            </a:r>
            <a:r>
              <a:rPr lang="en-GB" sz="2400" i="1" baseline="30000" dirty="0"/>
              <a:t>a </a:t>
            </a:r>
            <a:r>
              <a:rPr lang="en-GB" sz="2400" i="1" dirty="0"/>
              <a:t>Service </a:t>
            </a:r>
            <a:r>
              <a:rPr lang="en-GB" sz="2400" i="1" dirty="0" err="1"/>
              <a:t>d’écologie</a:t>
            </a:r>
            <a:r>
              <a:rPr lang="en-GB" sz="2400" i="1" dirty="0"/>
              <a:t> </a:t>
            </a:r>
            <a:r>
              <a:rPr lang="en-GB" sz="2400" i="1" dirty="0" err="1"/>
              <a:t>numérique</a:t>
            </a:r>
            <a:r>
              <a:rPr lang="en-GB" sz="2400" i="1" dirty="0"/>
              <a:t> des </a:t>
            </a:r>
            <a:r>
              <a:rPr lang="en-GB" sz="2400" i="1" dirty="0" err="1"/>
              <a:t>milieux</a:t>
            </a:r>
            <a:r>
              <a:rPr lang="en-GB" sz="2400" i="1" dirty="0"/>
              <a:t> </a:t>
            </a:r>
            <a:r>
              <a:rPr lang="en-GB" sz="2400" i="1" dirty="0" err="1"/>
              <a:t>aquatiques</a:t>
            </a:r>
            <a:r>
              <a:rPr lang="en-GB" sz="2400" i="1" dirty="0"/>
              <a:t>, </a:t>
            </a:r>
            <a:r>
              <a:rPr lang="en-GB" sz="2400" i="1" dirty="0" err="1"/>
              <a:t>Instituts</a:t>
            </a:r>
            <a:r>
              <a:rPr lang="en-GB" sz="2400" i="1" dirty="0"/>
              <a:t> </a:t>
            </a:r>
            <a:r>
              <a:rPr lang="en-GB" sz="2400" i="1" dirty="0" err="1"/>
              <a:t>Complexys</a:t>
            </a:r>
            <a:r>
              <a:rPr lang="en-GB" sz="2400" i="1" dirty="0"/>
              <a:t> et Biosciences, </a:t>
            </a:r>
          </a:p>
          <a:p>
            <a:pPr algn="ctr">
              <a:spcAft>
                <a:spcPts val="800"/>
              </a:spcAft>
            </a:pPr>
            <a:r>
              <a:rPr lang="en-GB" sz="2400" i="1" dirty="0" err="1"/>
              <a:t>Université</a:t>
            </a:r>
            <a:r>
              <a:rPr lang="en-GB" sz="2400" i="1" dirty="0"/>
              <a:t> de Mons (UMONS),  6 avenue du champs de mars, 7000 Mons, Belgium</a:t>
            </a:r>
            <a:r>
              <a:rPr lang="fr-BE" sz="2400" i="1" dirty="0"/>
              <a:t> </a:t>
            </a:r>
          </a:p>
          <a:p>
            <a:pPr algn="ctr">
              <a:spcAft>
                <a:spcPts val="800"/>
              </a:spcAft>
            </a:pPr>
            <a:r>
              <a:rPr lang="en-US" sz="2400" i="1" dirty="0"/>
              <a:t>* </a:t>
            </a:r>
            <a:r>
              <a:rPr lang="en-US" sz="2400" i="1" dirty="0" err="1"/>
              <a:t>guyliann.engels@umons.ac.be</a:t>
            </a:r>
            <a:r>
              <a:rPr lang="en-US" sz="2400" i="1" dirty="0"/>
              <a:t> - https://</a:t>
            </a:r>
            <a:r>
              <a:rPr lang="en-US" sz="2400" i="1" dirty="0" err="1"/>
              <a:t>github.com</a:t>
            </a:r>
            <a:r>
              <a:rPr lang="en-US" sz="2400" i="1" dirty="0"/>
              <a:t>/</a:t>
            </a:r>
            <a:r>
              <a:rPr lang="en-US" sz="2400" i="1" dirty="0" err="1"/>
              <a:t>GuyliannEngels</a:t>
            </a:r>
            <a:r>
              <a:rPr lang="en-US" sz="2400" i="1" dirty="0"/>
              <a:t> </a:t>
            </a:r>
            <a:endParaRPr lang="fr-BE" sz="2400" i="1" dirty="0"/>
          </a:p>
        </p:txBody>
      </p:sp>
      <p:sp>
        <p:nvSpPr>
          <p:cNvPr id="10" name="ZoneTexte 9"/>
          <p:cNvSpPr txBox="1"/>
          <p:nvPr/>
        </p:nvSpPr>
        <p:spPr>
          <a:xfrm>
            <a:off x="9674942" y="42716678"/>
            <a:ext cx="914400" cy="914400"/>
          </a:xfrm>
          <a:prstGeom prst="rect">
            <a:avLst/>
          </a:prstGeom>
        </p:spPr>
        <p:txBody>
          <a:bodyPr vert="horz" wrap="non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pic>
        <p:nvPicPr>
          <p:cNvPr id="11" name="Image 10"/>
          <p:cNvPicPr>
            <a:picLocks noChangeAspect="1"/>
          </p:cNvPicPr>
          <p:nvPr/>
        </p:nvPicPr>
        <p:blipFill>
          <a:blip r:embed="rId3"/>
          <a:stretch>
            <a:fillRect/>
          </a:stretch>
        </p:blipFill>
        <p:spPr>
          <a:xfrm>
            <a:off x="613500" y="2484415"/>
            <a:ext cx="3274983" cy="3020391"/>
          </a:xfrm>
          <a:prstGeom prst="rect">
            <a:avLst/>
          </a:prstGeom>
        </p:spPr>
      </p:pic>
      <p:sp>
        <p:nvSpPr>
          <p:cNvPr id="65" name="ZoneTexte 64"/>
          <p:cNvSpPr txBox="1"/>
          <p:nvPr/>
        </p:nvSpPr>
        <p:spPr>
          <a:xfrm>
            <a:off x="8646695" y="5940799"/>
            <a:ext cx="914400" cy="914400"/>
          </a:xfrm>
          <a:prstGeom prst="rect">
            <a:avLst/>
          </a:prstGeom>
        </p:spPr>
        <p:txBody>
          <a:bodyPr vert="horz" wrap="non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sp>
        <p:nvSpPr>
          <p:cNvPr id="598" name="Rectangle 16"/>
          <p:cNvSpPr>
            <a:spLocks noChangeArrowheads="1"/>
          </p:cNvSpPr>
          <p:nvPr/>
        </p:nvSpPr>
        <p:spPr bwMode="auto">
          <a:xfrm>
            <a:off x="992323" y="5752407"/>
            <a:ext cx="3941660" cy="830997"/>
          </a:xfrm>
          <a:prstGeom prst="rect">
            <a:avLst/>
          </a:prstGeom>
          <a:noFill/>
          <a:ln w="9525">
            <a:noFill/>
            <a:miter lim="800000"/>
            <a:headEnd/>
            <a:tailEnd/>
          </a:ln>
        </p:spPr>
        <p:txBody>
          <a:bodyPr wrap="square">
            <a:spAutoFit/>
          </a:bodyPr>
          <a:lstStyle/>
          <a:p>
            <a:pPr eaLnBrk="1" hangingPunct="1"/>
            <a:r>
              <a:rPr lang="en-US" altLang="en-US" sz="4400" b="1" i="1">
                <a:solidFill>
                  <a:schemeClr val="accent2"/>
                </a:solidFill>
                <a:latin typeface="Cambria" pitchFamily="18" charset="0"/>
              </a:rPr>
              <a:t> </a:t>
            </a:r>
            <a:r>
              <a:rPr lang="en-US" altLang="en-US" sz="4800" b="1">
                <a:solidFill>
                  <a:schemeClr val="accent2"/>
                </a:solidFill>
                <a:effectLst>
                  <a:outerShdw blurRad="38100" dist="38100" dir="2700000" algn="tl">
                    <a:srgbClr val="000000">
                      <a:alpha val="43137"/>
                    </a:srgbClr>
                  </a:outerShdw>
                </a:effectLst>
                <a:latin typeface="Cambria" pitchFamily="18" charset="0"/>
              </a:rPr>
              <a:t>Introduction</a:t>
            </a:r>
            <a:r>
              <a:rPr lang="en-US" altLang="en-US" sz="4000" b="1" i="1">
                <a:solidFill>
                  <a:schemeClr val="accent2"/>
                </a:solidFill>
                <a:effectLst>
                  <a:outerShdw blurRad="38100" dist="38100" dir="2700000" algn="tl">
                    <a:srgbClr val="000000">
                      <a:alpha val="43137"/>
                    </a:srgbClr>
                  </a:outerShdw>
                </a:effectLst>
                <a:latin typeface="Cambria" panose="02040503050406030204" pitchFamily="18" charset="0"/>
              </a:rPr>
              <a:t> </a:t>
            </a:r>
            <a:endParaRPr lang="fr-FR" altLang="en-US" sz="4000" b="1" i="1">
              <a:solidFill>
                <a:schemeClr val="accent2"/>
              </a:solidFill>
              <a:effectLst>
                <a:outerShdw blurRad="38100" dist="38100" dir="2700000" algn="tl">
                  <a:srgbClr val="000000">
                    <a:alpha val="43137"/>
                  </a:srgbClr>
                </a:outerShdw>
              </a:effectLst>
              <a:latin typeface="Cambria" panose="02040503050406030204" pitchFamily="18" charset="0"/>
            </a:endParaRPr>
          </a:p>
        </p:txBody>
      </p:sp>
      <p:sp>
        <p:nvSpPr>
          <p:cNvPr id="99" name="ZoneTexte 98"/>
          <p:cNvSpPr txBox="1"/>
          <p:nvPr/>
        </p:nvSpPr>
        <p:spPr>
          <a:xfrm>
            <a:off x="27444342" y="2756428"/>
            <a:ext cx="1958900" cy="914400"/>
          </a:xfrm>
          <a:prstGeom prst="rect">
            <a:avLst/>
          </a:prstGeom>
        </p:spPr>
        <p:txBody>
          <a:bodyPr vert="horz" wrap="non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r>
              <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rPr>
              <a:t>ADD </a:t>
            </a:r>
            <a:r>
              <a:rPr kumimoji="0" lang="fr-FR" sz="2800" b="0" i="0" u="none" strike="noStrike" kern="1200" cap="none" spc="0" normalizeH="0" baseline="0" noProof="0" err="1">
                <a:ln>
                  <a:noFill/>
                </a:ln>
                <a:solidFill>
                  <a:srgbClr val="808080"/>
                </a:solidFill>
                <a:effectLst/>
                <a:uLnTx/>
                <a:uFillTx/>
                <a:latin typeface="Calibri" pitchFamily="34" charset="0"/>
                <a:ea typeface="Calibri" pitchFamily="34" charset="0"/>
                <a:cs typeface="Times New Roman" pitchFamily="18" charset="0"/>
              </a:rPr>
              <a:t>picture</a:t>
            </a: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sp>
        <p:nvSpPr>
          <p:cNvPr id="606" name="ZoneTexte 605"/>
          <p:cNvSpPr txBox="1"/>
          <p:nvPr/>
        </p:nvSpPr>
        <p:spPr>
          <a:xfrm>
            <a:off x="472479" y="6657084"/>
            <a:ext cx="14677241" cy="2153564"/>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dirty="0">
                <a:ln>
                  <a:noFill/>
                </a:ln>
                <a:effectLst/>
                <a:uLnTx/>
                <a:uFillTx/>
                <a:latin typeface="Helvetica" charset="0"/>
                <a:ea typeface="Helvetica" charset="0"/>
                <a:cs typeface="Helvetica" charset="0"/>
              </a:rPr>
              <a:t>	</a:t>
            </a:r>
            <a:r>
              <a:rPr lang="fr-FR" sz="3200" dirty="0">
                <a:latin typeface="Helvetica" charset="0"/>
                <a:ea typeface="Helvetica" charset="0"/>
                <a:cs typeface="Helvetica" charset="0"/>
              </a:rPr>
              <a:t>Les récifs coralliens sont menacés par de nombreux stress. La plupart de ces stress sont directement ou indirectement liés à des facteurs anthropogéniques comme l’eutrophisation, la surpêche ou encore les changements climatiques </a:t>
            </a:r>
            <a:r>
              <a:rPr lang="fr-FR" sz="3200" dirty="0">
                <a:latin typeface="Helvetica" charset="0"/>
              </a:rPr>
              <a:t>(</a:t>
            </a:r>
            <a:r>
              <a:rPr lang="fr-FR" sz="3200" dirty="0" err="1">
                <a:latin typeface="Helvetica" charset="0"/>
              </a:rPr>
              <a:t>Kuanui</a:t>
            </a:r>
            <a:r>
              <a:rPr lang="fr-FR" sz="3200" dirty="0">
                <a:latin typeface="Helvetica" charset="0"/>
              </a:rPr>
              <a:t> </a:t>
            </a:r>
            <a:r>
              <a:rPr lang="fr-FR" sz="3200" i="1" dirty="0">
                <a:latin typeface="Helvetica" charset="0"/>
              </a:rPr>
              <a:t>et al</a:t>
            </a:r>
            <a:r>
              <a:rPr lang="fr-FR" sz="3200" dirty="0">
                <a:latin typeface="Helvetica" charset="0"/>
              </a:rPr>
              <a:t>. 2015).</a:t>
            </a:r>
          </a:p>
          <a:p>
            <a:pPr marL="342900" indent="-342900" algn="just" defTabSz="914400"/>
            <a:r>
              <a:rPr lang="en-GB" sz="3200" dirty="0">
                <a:latin typeface="Helvetica" charset="0"/>
                <a:ea typeface="Helvetica" charset="0"/>
                <a:cs typeface="Helvetica" charset="0"/>
              </a:rPr>
              <a:t>	</a:t>
            </a:r>
            <a:endParaRPr kumimoji="0" lang="fr-FR" sz="3200" b="0" i="0" u="none" strike="noStrike" kern="1200" cap="none" spc="0" normalizeH="0" noProof="0" dirty="0">
              <a:ln>
                <a:noFill/>
              </a:ln>
              <a:effectLst/>
              <a:uLnTx/>
              <a:uFillTx/>
              <a:latin typeface="Helvetica" charset="0"/>
              <a:ea typeface="Helvetica" charset="0"/>
              <a:cs typeface="Helvetica" charset="0"/>
            </a:endParaRPr>
          </a:p>
        </p:txBody>
      </p:sp>
      <p:sp>
        <p:nvSpPr>
          <p:cNvPr id="159" name="Rectangle à coins arrondis 158"/>
          <p:cNvSpPr/>
          <p:nvPr/>
        </p:nvSpPr>
        <p:spPr>
          <a:xfrm>
            <a:off x="645960" y="17465208"/>
            <a:ext cx="7544577" cy="2248901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523" name="ZoneTexte 522"/>
          <p:cNvSpPr txBox="1"/>
          <p:nvPr/>
        </p:nvSpPr>
        <p:spPr>
          <a:xfrm>
            <a:off x="658379" y="40070042"/>
            <a:ext cx="14002029" cy="1656184"/>
          </a:xfrm>
          <a:prstGeom prst="rect">
            <a:avLst/>
          </a:prstGeom>
        </p:spPr>
        <p:txBody>
          <a:bodyPr vert="horz" wrap="squar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pic>
        <p:nvPicPr>
          <p:cNvPr id="22" name="Image 21"/>
          <p:cNvPicPr>
            <a:picLocks noChangeAspect="1"/>
          </p:cNvPicPr>
          <p:nvPr/>
        </p:nvPicPr>
        <p:blipFill rotWithShape="1">
          <a:blip r:embed="rId4">
            <a:extLst>
              <a:ext uri="{28A0092B-C50C-407E-A947-70E740481C1C}">
                <a14:useLocalDpi xmlns:a14="http://schemas.microsoft.com/office/drawing/2010/main" val="0"/>
              </a:ext>
            </a:extLst>
          </a:blip>
          <a:srcRect t="10274" r="6018" b="10470"/>
          <a:stretch/>
        </p:blipFill>
        <p:spPr>
          <a:xfrm>
            <a:off x="25932989" y="634894"/>
            <a:ext cx="3806366" cy="4544213"/>
          </a:xfrm>
          <a:prstGeom prst="rect">
            <a:avLst/>
          </a:prstGeom>
        </p:spPr>
      </p:pic>
      <p:sp>
        <p:nvSpPr>
          <p:cNvPr id="28" name="ZoneTexte 27"/>
          <p:cNvSpPr txBox="1"/>
          <p:nvPr/>
        </p:nvSpPr>
        <p:spPr>
          <a:xfrm>
            <a:off x="15353253" y="42208629"/>
            <a:ext cx="914400" cy="914400"/>
          </a:xfrm>
          <a:prstGeom prst="rect">
            <a:avLst/>
          </a:prstGeom>
        </p:spPr>
        <p:txBody>
          <a:bodyPr vert="horz" wrap="non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sp>
        <p:nvSpPr>
          <p:cNvPr id="29" name="ZoneTexte 28"/>
          <p:cNvSpPr txBox="1"/>
          <p:nvPr/>
        </p:nvSpPr>
        <p:spPr>
          <a:xfrm>
            <a:off x="15423067" y="41977266"/>
            <a:ext cx="914400" cy="914400"/>
          </a:xfrm>
          <a:prstGeom prst="rect">
            <a:avLst/>
          </a:prstGeom>
        </p:spPr>
        <p:txBody>
          <a:bodyPr vert="horz" wrap="none" lIns="91440" tIns="45720" rIns="91440" bIns="45720" rtlCol="0">
            <a:normAutofit/>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sp>
        <p:nvSpPr>
          <p:cNvPr id="173" name="ZoneTexte 172">
            <a:extLst>
              <a:ext uri="{FF2B5EF4-FFF2-40B4-BE49-F238E27FC236}">
                <a16:creationId xmlns:a16="http://schemas.microsoft.com/office/drawing/2014/main" id="{25B1C678-C161-0A4D-A03C-603161DE3D49}"/>
              </a:ext>
            </a:extLst>
          </p:cNvPr>
          <p:cNvSpPr txBox="1"/>
          <p:nvPr/>
        </p:nvSpPr>
        <p:spPr>
          <a:xfrm>
            <a:off x="15149721" y="6660879"/>
            <a:ext cx="14156534" cy="2087715"/>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dirty="0">
                <a:ln>
                  <a:noFill/>
                </a:ln>
                <a:effectLst/>
                <a:uLnTx/>
                <a:uFillTx/>
                <a:latin typeface="Helvetica" charset="0"/>
                <a:ea typeface="Helvetica" charset="0"/>
                <a:cs typeface="Helvetica" charset="0"/>
              </a:rPr>
              <a:t>	Le nombre de tempêtes a fortement augmenté ces dernières années. </a:t>
            </a:r>
            <a:r>
              <a:rPr lang="fr-FR" sz="3200" dirty="0">
                <a:latin typeface="Helvetica" charset="0"/>
                <a:ea typeface="Helvetica" charset="0"/>
                <a:cs typeface="Helvetica" charset="0"/>
              </a:rPr>
              <a:t>Ces événements climatiques induisent de fortes variations de salinité sur de courtes périodes. Dans le but de produire de l’eau douce pour l’irrigation des cultures induit une augmentation locale de la salinité.</a:t>
            </a:r>
            <a:endParaRPr kumimoji="0" lang="fr-FR" sz="3200" b="0" i="0" u="none" strike="noStrike" kern="1200" cap="none" spc="0" normalizeH="0" noProof="0" dirty="0">
              <a:ln>
                <a:noFill/>
              </a:ln>
              <a:effectLst/>
              <a:uLnTx/>
              <a:uFillTx/>
              <a:latin typeface="Helvetica" charset="0"/>
              <a:ea typeface="Helvetica" charset="0"/>
              <a:cs typeface="Helvetica" charset="0"/>
            </a:endParaRPr>
          </a:p>
        </p:txBody>
      </p:sp>
      <p:sp>
        <p:nvSpPr>
          <p:cNvPr id="225" name="ZoneTexte 224">
            <a:extLst>
              <a:ext uri="{FF2B5EF4-FFF2-40B4-BE49-F238E27FC236}">
                <a16:creationId xmlns:a16="http://schemas.microsoft.com/office/drawing/2014/main" id="{DEE74765-C014-FF40-A029-D5092B8648A0}"/>
              </a:ext>
            </a:extLst>
          </p:cNvPr>
          <p:cNvSpPr txBox="1"/>
          <p:nvPr/>
        </p:nvSpPr>
        <p:spPr>
          <a:xfrm>
            <a:off x="15078568" y="22967226"/>
            <a:ext cx="14156534" cy="2016894"/>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a:ln>
                  <a:noFill/>
                </a:ln>
                <a:effectLst/>
                <a:uLnTx/>
                <a:uFillTx/>
                <a:latin typeface="Helvetica" charset="0"/>
                <a:ea typeface="Helvetica" charset="0"/>
                <a:cs typeface="Helvetica" charset="0"/>
              </a:rPr>
              <a:t>	</a:t>
            </a:r>
          </a:p>
        </p:txBody>
      </p:sp>
      <p:sp>
        <p:nvSpPr>
          <p:cNvPr id="226" name="ZoneTexte 225">
            <a:extLst>
              <a:ext uri="{FF2B5EF4-FFF2-40B4-BE49-F238E27FC236}">
                <a16:creationId xmlns:a16="http://schemas.microsoft.com/office/drawing/2014/main" id="{6C60E446-A118-B64D-AA31-015E22D0ED3F}"/>
              </a:ext>
            </a:extLst>
          </p:cNvPr>
          <p:cNvSpPr txBox="1"/>
          <p:nvPr/>
        </p:nvSpPr>
        <p:spPr>
          <a:xfrm>
            <a:off x="797448" y="18495837"/>
            <a:ext cx="6974902" cy="21428289"/>
          </a:xfrm>
          <a:prstGeom prst="rect">
            <a:avLst/>
          </a:prstGeom>
        </p:spPr>
        <p:txBody>
          <a:bodyPr vert="horz" wrap="square" lIns="91440" tIns="45720" rIns="91440" bIns="45720" rtlCol="0">
            <a:noAutofit/>
          </a:bodyPr>
          <a:lstStyle/>
          <a:p>
            <a:pPr marL="342900" indent="-342900" algn="just" defTabSz="914400"/>
            <a:r>
              <a:rPr lang="fr-FR" sz="3200" dirty="0">
                <a:latin typeface="Helvetica" charset="0"/>
              </a:rPr>
              <a:t>   Les coraux pâlissent (mais ne blanchissent pas) dans chaque condition de stress et ce durant l’exposition au stress. Quand la salinité est remise à la normale (35 PSU), les coraux se recolorent.</a:t>
            </a:r>
            <a:endParaRPr lang="fr-FR" sz="3200" dirty="0">
              <a:latin typeface="Helvetica" charset="0"/>
              <a:ea typeface="Helvetica" charset="0"/>
              <a:cs typeface="Helvetica" charset="0"/>
            </a:endParaRPr>
          </a:p>
          <a:p>
            <a:pPr marL="342900" indent="-342900" algn="just" defTabSz="914400"/>
            <a:r>
              <a:rPr lang="fr-FR" sz="3200" dirty="0">
                <a:latin typeface="Helvetica" charset="0"/>
                <a:ea typeface="Helvetica" charset="0"/>
                <a:cs typeface="Helvetica" charset="0"/>
              </a:rPr>
              <a:t>   Le taux de croissance suit la même tendance (Fig.2). La croissance diminue fortement dans chaque condition de stress durant l’exposition au stress. Un retour à la normale est ensuite observé après un retour à la salinité initiale (environ 1%/j). </a:t>
            </a:r>
          </a:p>
          <a:p>
            <a:pPr marL="342900" indent="-342900" algn="just" defTabSz="914400"/>
            <a:r>
              <a:rPr lang="fr-FR" sz="3200" noProof="0" dirty="0">
                <a:latin typeface="Helvetica" charset="0"/>
                <a:ea typeface="Helvetica" charset="0"/>
                <a:cs typeface="Helvetica" charset="0"/>
              </a:rPr>
              <a:t>	</a:t>
            </a:r>
            <a:r>
              <a:rPr kumimoji="0" lang="fr-FR" sz="3200" b="0" i="0" u="none" strike="noStrike" kern="1200" cap="none" spc="0" normalizeH="0" noProof="0" dirty="0">
                <a:ln>
                  <a:noFill/>
                </a:ln>
                <a:effectLst/>
                <a:uLnTx/>
                <a:uFillTx/>
                <a:latin typeface="Helvetica" charset="0"/>
                <a:ea typeface="Helvetica" charset="0"/>
                <a:cs typeface="Helvetica" charset="0"/>
              </a:rPr>
              <a:t>Une régression segmentée est utilisée pour modéliser l’</a:t>
            </a:r>
            <a:r>
              <a:rPr kumimoji="0" lang="fr-FR" sz="3200" b="0" i="0" u="none" strike="noStrike" kern="1200" cap="none" spc="0" normalizeH="0" noProof="0" dirty="0" err="1">
                <a:ln>
                  <a:noFill/>
                </a:ln>
                <a:effectLst/>
                <a:uLnTx/>
                <a:uFillTx/>
                <a:latin typeface="Helvetica" charset="0"/>
                <a:ea typeface="Helvetica" charset="0"/>
                <a:cs typeface="Helvetica" charset="0"/>
              </a:rPr>
              <a:t>effe</a:t>
            </a:r>
            <a:r>
              <a:rPr lang="fr-FR" sz="3200" dirty="0" err="1">
                <a:latin typeface="Helvetica" charset="0"/>
                <a:ea typeface="Helvetica" charset="0"/>
                <a:cs typeface="Helvetica" charset="0"/>
              </a:rPr>
              <a:t>t</a:t>
            </a:r>
            <a:r>
              <a:rPr lang="fr-FR" sz="3200" dirty="0">
                <a:latin typeface="Helvetica" charset="0"/>
                <a:ea typeface="Helvetica" charset="0"/>
                <a:cs typeface="Helvetica" charset="0"/>
              </a:rPr>
              <a:t> des stress sur le taux de croissance </a:t>
            </a:r>
            <a:r>
              <a:rPr kumimoji="0" lang="fr-FR" sz="3200" b="0" i="0" u="none" strike="noStrike" kern="1200" cap="none" spc="0" normalizeH="0" noProof="0" dirty="0">
                <a:ln>
                  <a:noFill/>
                </a:ln>
                <a:effectLst/>
                <a:uLnTx/>
                <a:uFillTx/>
                <a:latin typeface="Helvetica" charset="0"/>
                <a:ea typeface="Helvetica" charset="0"/>
                <a:cs typeface="Helvetica" charset="0"/>
              </a:rPr>
              <a:t>(Fig.3).</a:t>
            </a:r>
            <a:r>
              <a:rPr lang="fr-FR" sz="3200" dirty="0">
                <a:latin typeface="Helvetica" charset="0"/>
                <a:ea typeface="Helvetica" charset="0"/>
                <a:cs typeface="Helvetica" charset="0"/>
              </a:rPr>
              <a:t> Le rapport du taux de croissance n’est pas significativement différent avant les phases de stress (F(2,13) = 1.793, p-value = 0.205). Durant la phase de stress, la croissance diminue plus fortement dans les conditions </a:t>
            </a:r>
            <a:r>
              <a:rPr lang="fr-FR" sz="3200" dirty="0" err="1">
                <a:latin typeface="Helvetica" charset="0"/>
                <a:ea typeface="Helvetica" charset="0"/>
                <a:cs typeface="Helvetica" charset="0"/>
              </a:rPr>
              <a:t>hypersalines</a:t>
            </a:r>
            <a:r>
              <a:rPr lang="fr-FR" sz="3200" dirty="0">
                <a:latin typeface="Helvetica" charset="0"/>
                <a:ea typeface="Helvetica" charset="0"/>
                <a:cs typeface="Helvetica" charset="0"/>
              </a:rPr>
              <a:t> que </a:t>
            </a:r>
            <a:r>
              <a:rPr lang="fr-FR" sz="3200" dirty="0" err="1">
                <a:latin typeface="Helvetica" charset="0"/>
                <a:ea typeface="Helvetica" charset="0"/>
                <a:cs typeface="Helvetica" charset="0"/>
              </a:rPr>
              <a:t>hyposalines</a:t>
            </a:r>
            <a:r>
              <a:rPr lang="fr-FR" sz="3200" dirty="0">
                <a:latin typeface="Helvetica" charset="0"/>
                <a:ea typeface="Helvetica" charset="0"/>
                <a:cs typeface="Helvetica" charset="0"/>
              </a:rPr>
              <a:t>. Cependant, la croissance revient à la normale plus rapidement dans la condition </a:t>
            </a:r>
            <a:r>
              <a:rPr lang="fr-FR" sz="3200" dirty="0" err="1">
                <a:latin typeface="Helvetica" charset="0"/>
                <a:ea typeface="Helvetica" charset="0"/>
                <a:cs typeface="Helvetica" charset="0"/>
              </a:rPr>
              <a:t>hypersaline</a:t>
            </a:r>
            <a:r>
              <a:rPr lang="fr-FR" sz="3200" dirty="0">
                <a:latin typeface="Helvetica" charset="0"/>
                <a:ea typeface="Helvetica" charset="0"/>
                <a:cs typeface="Helvetica" charset="0"/>
              </a:rPr>
              <a:t>. La différence entre le modèle </a:t>
            </a:r>
            <a:r>
              <a:rPr lang="fr-FR" sz="3200" dirty="0" err="1">
                <a:latin typeface="Helvetica" charset="0"/>
                <a:ea typeface="Helvetica" charset="0"/>
                <a:cs typeface="Helvetica" charset="0"/>
              </a:rPr>
              <a:t>hyposalin</a:t>
            </a:r>
            <a:r>
              <a:rPr lang="fr-FR" sz="3200" dirty="0">
                <a:latin typeface="Helvetica" charset="0"/>
                <a:ea typeface="Helvetica" charset="0"/>
                <a:cs typeface="Helvetica" charset="0"/>
              </a:rPr>
              <a:t> et </a:t>
            </a:r>
            <a:r>
              <a:rPr lang="fr-FR" sz="3200" dirty="0" err="1">
                <a:latin typeface="Helvetica" charset="0"/>
                <a:ea typeface="Helvetica" charset="0"/>
                <a:cs typeface="Helvetica" charset="0"/>
              </a:rPr>
              <a:t>hypersalin</a:t>
            </a:r>
            <a:r>
              <a:rPr lang="fr-FR" sz="3200" dirty="0">
                <a:latin typeface="Helvetica" charset="0"/>
                <a:ea typeface="Helvetica" charset="0"/>
                <a:cs typeface="Helvetica" charset="0"/>
              </a:rPr>
              <a:t> est hautement significatif (F(3,104) = 6.102, p-value &lt; 0.001).</a:t>
            </a:r>
          </a:p>
          <a:p>
            <a:pPr marL="342900" indent="-342900" algn="just" defTabSz="914400"/>
            <a:r>
              <a:rPr lang="fr-FR" sz="3200" dirty="0">
                <a:latin typeface="Helvetica" charset="0"/>
                <a:ea typeface="Helvetica" charset="0"/>
                <a:cs typeface="Helvetica" charset="0"/>
              </a:rPr>
              <a:t>   Durant la phase de stress, nous avons également étudié le taux de respiration dans chaque condition. Aucune différence significative n’est observée pendant la nuit (F(2,5) = 2.493, p-value = 0.177). Cependant, en journée, la différence est significative (F(2,5) = 23.388, p-value = 0.003). Les deux conditions de stress sont différentes du contrôle </a:t>
            </a:r>
            <a:r>
              <a:rPr lang="fr-FR" sz="3200" dirty="0">
                <a:latin typeface="Helvetica" charset="0"/>
              </a:rPr>
              <a:t>(</a:t>
            </a:r>
            <a:r>
              <a:rPr lang="fr-FR" sz="3200" dirty="0" err="1">
                <a:latin typeface="Helvetica" charset="0"/>
              </a:rPr>
              <a:t>Tab.</a:t>
            </a:r>
            <a:r>
              <a:rPr lang="fr-FR" sz="3200" dirty="0">
                <a:latin typeface="Helvetica" charset="0"/>
              </a:rPr>
              <a:t> 2).</a:t>
            </a:r>
            <a:endParaRPr lang="fr-FR" sz="3200" dirty="0">
              <a:latin typeface="Helvetica" charset="0"/>
              <a:ea typeface="Helvetica" charset="0"/>
              <a:cs typeface="Helvetica" charset="0"/>
            </a:endParaRPr>
          </a:p>
          <a:p>
            <a:pPr marL="342900" indent="-342900" algn="just" defTabSz="914400"/>
            <a:endParaRPr lang="fr-FR" sz="3200" dirty="0">
              <a:latin typeface="Helvetica" charset="0"/>
              <a:ea typeface="Helvetica" charset="0"/>
              <a:cs typeface="Helvetica" charset="0"/>
            </a:endParaRPr>
          </a:p>
        </p:txBody>
      </p:sp>
      <p:sp>
        <p:nvSpPr>
          <p:cNvPr id="227" name="Rectangle 16">
            <a:extLst>
              <a:ext uri="{FF2B5EF4-FFF2-40B4-BE49-F238E27FC236}">
                <a16:creationId xmlns:a16="http://schemas.microsoft.com/office/drawing/2014/main" id="{DB0ED63D-372A-604B-82AC-310BD201AD4C}"/>
              </a:ext>
            </a:extLst>
          </p:cNvPr>
          <p:cNvSpPr>
            <a:spLocks noChangeArrowheads="1"/>
          </p:cNvSpPr>
          <p:nvPr/>
        </p:nvSpPr>
        <p:spPr bwMode="auto">
          <a:xfrm>
            <a:off x="1300759" y="17643627"/>
            <a:ext cx="6471591" cy="830997"/>
          </a:xfrm>
          <a:prstGeom prst="rect">
            <a:avLst/>
          </a:prstGeom>
          <a:noFill/>
          <a:ln w="9525">
            <a:noFill/>
            <a:miter lim="800000"/>
            <a:headEnd/>
            <a:tailEnd/>
          </a:ln>
        </p:spPr>
        <p:txBody>
          <a:bodyPr wrap="square">
            <a:spAutoFit/>
          </a:bodyPr>
          <a:lstStyle/>
          <a:p>
            <a:pPr eaLnBrk="1" hangingPunct="1"/>
            <a:r>
              <a:rPr lang="en-US" altLang="en-US" sz="4400" b="1" i="1">
                <a:solidFill>
                  <a:schemeClr val="accent2"/>
                </a:solidFill>
                <a:latin typeface="Cambria" pitchFamily="18" charset="0"/>
              </a:rPr>
              <a:t> </a:t>
            </a:r>
            <a:r>
              <a:rPr lang="en-US" altLang="en-US" sz="4800" b="1" err="1">
                <a:solidFill>
                  <a:schemeClr val="accent2"/>
                </a:solidFill>
                <a:effectLst>
                  <a:outerShdw blurRad="38100" dist="38100" dir="2700000" algn="tl">
                    <a:srgbClr val="000000">
                      <a:alpha val="43137"/>
                    </a:srgbClr>
                  </a:outerShdw>
                </a:effectLst>
                <a:latin typeface="Cambria" pitchFamily="18" charset="0"/>
              </a:rPr>
              <a:t>Résultats</a:t>
            </a:r>
            <a:endParaRPr lang="fr-FR" altLang="en-US" sz="4000" b="1" i="1">
              <a:solidFill>
                <a:schemeClr val="accent2"/>
              </a:solidFill>
              <a:effectLst>
                <a:outerShdw blurRad="38100" dist="38100" dir="2700000" algn="tl">
                  <a:srgbClr val="000000">
                    <a:alpha val="43137"/>
                  </a:srgbClr>
                </a:outerShdw>
              </a:effectLst>
              <a:latin typeface="Cambria" panose="02040503050406030204" pitchFamily="18" charset="0"/>
            </a:endParaRPr>
          </a:p>
        </p:txBody>
      </p:sp>
      <p:sp>
        <p:nvSpPr>
          <p:cNvPr id="231" name="ZoneTexte 230">
            <a:extLst>
              <a:ext uri="{FF2B5EF4-FFF2-40B4-BE49-F238E27FC236}">
                <a16:creationId xmlns:a16="http://schemas.microsoft.com/office/drawing/2014/main" id="{A6DFDDAB-FA98-B445-8DF4-1DA4BBAC1EB3}"/>
              </a:ext>
            </a:extLst>
          </p:cNvPr>
          <p:cNvSpPr txBox="1"/>
          <p:nvPr/>
        </p:nvSpPr>
        <p:spPr>
          <a:xfrm>
            <a:off x="438449" y="41584759"/>
            <a:ext cx="29422544" cy="1167743"/>
          </a:xfrm>
          <a:prstGeom prst="rect">
            <a:avLst/>
          </a:prstGeom>
        </p:spPr>
        <p:txBody>
          <a:bodyPr vert="horz" wrap="square" lIns="91440" tIns="45720" rIns="91440" bIns="45720" rtlCol="0">
            <a:noAutofit/>
          </a:bodyPr>
          <a:lstStyle/>
          <a:p>
            <a:pPr marL="342900" indent="-342900" algn="just" defTabSz="914400"/>
            <a:endParaRPr kumimoji="0" lang="fr-FR" sz="3200" b="0" i="0" u="none" strike="noStrike" kern="1200" cap="none" spc="0" normalizeH="0" noProof="0">
              <a:ln>
                <a:noFill/>
              </a:ln>
              <a:effectLst/>
              <a:uLnTx/>
              <a:uFillTx/>
              <a:latin typeface="Helvetica" charset="0"/>
              <a:ea typeface="Helvetica" charset="0"/>
              <a:cs typeface="Helvetica" charset="0"/>
            </a:endParaRPr>
          </a:p>
        </p:txBody>
      </p:sp>
      <p:pic>
        <p:nvPicPr>
          <p:cNvPr id="237" name="Image 236">
            <a:extLst>
              <a:ext uri="{FF2B5EF4-FFF2-40B4-BE49-F238E27FC236}">
                <a16:creationId xmlns:a16="http://schemas.microsoft.com/office/drawing/2014/main" id="{8B216CD1-84DE-594C-933B-228DCE1FE033}"/>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tretch>
            <a:fillRect/>
          </a:stretch>
        </p:blipFill>
        <p:spPr>
          <a:xfrm>
            <a:off x="567464" y="9266960"/>
            <a:ext cx="8308147" cy="6502905"/>
          </a:xfrm>
          <a:prstGeom prst="roundRect">
            <a:avLst/>
          </a:prstGeom>
        </p:spPr>
      </p:pic>
      <p:sp>
        <p:nvSpPr>
          <p:cNvPr id="242" name="ZoneTexte 241">
            <a:extLst>
              <a:ext uri="{FF2B5EF4-FFF2-40B4-BE49-F238E27FC236}">
                <a16:creationId xmlns:a16="http://schemas.microsoft.com/office/drawing/2014/main" id="{5519FC3F-F35C-AD49-88B9-1628AFC89F0B}"/>
              </a:ext>
            </a:extLst>
          </p:cNvPr>
          <p:cNvSpPr txBox="1"/>
          <p:nvPr/>
        </p:nvSpPr>
        <p:spPr>
          <a:xfrm>
            <a:off x="584386" y="16042585"/>
            <a:ext cx="8062310" cy="1266652"/>
          </a:xfrm>
          <a:prstGeom prst="rect">
            <a:avLst/>
          </a:prstGeom>
        </p:spPr>
        <p:txBody>
          <a:bodyPr vert="horz" wrap="square" lIns="91440" tIns="45720" rIns="91440" bIns="45720" rtlCol="0">
            <a:noAutofit/>
          </a:bodyPr>
          <a:lstStyle/>
          <a:p>
            <a:pPr marL="342900" indent="-342900" algn="just" defTabSz="914400"/>
            <a:r>
              <a:rPr lang="en-GB" sz="2400" dirty="0">
                <a:latin typeface="Helvetica" charset="0"/>
              </a:rPr>
              <a:t>     </a:t>
            </a:r>
            <a:r>
              <a:rPr lang="fr-FR" sz="2400" dirty="0">
                <a:latin typeface="Helvetica" charset="0"/>
              </a:rPr>
              <a:t>Figure 1:  Récif artificiel en mésocosmes du service d’écologie numérique des milieux aquatiques.</a:t>
            </a:r>
            <a:endParaRPr lang="fr-BE" sz="2400" dirty="0">
              <a:latin typeface="Helvetica" charset="0"/>
            </a:endParaRPr>
          </a:p>
        </p:txBody>
      </p:sp>
      <p:sp>
        <p:nvSpPr>
          <p:cNvPr id="250" name="Rectangle 16">
            <a:extLst>
              <a:ext uri="{FF2B5EF4-FFF2-40B4-BE49-F238E27FC236}">
                <a16:creationId xmlns:a16="http://schemas.microsoft.com/office/drawing/2014/main" id="{81F6AD24-0132-244B-9BB2-DEB125A86F3A}"/>
              </a:ext>
            </a:extLst>
          </p:cNvPr>
          <p:cNvSpPr>
            <a:spLocks noChangeArrowheads="1"/>
          </p:cNvSpPr>
          <p:nvPr/>
        </p:nvSpPr>
        <p:spPr bwMode="auto">
          <a:xfrm>
            <a:off x="20355445" y="32440993"/>
            <a:ext cx="7140752" cy="830997"/>
          </a:xfrm>
          <a:prstGeom prst="rect">
            <a:avLst/>
          </a:prstGeom>
          <a:noFill/>
          <a:ln w="9525">
            <a:noFill/>
            <a:miter lim="800000"/>
            <a:headEnd/>
            <a:tailEnd/>
          </a:ln>
        </p:spPr>
        <p:txBody>
          <a:bodyPr wrap="square">
            <a:spAutoFit/>
          </a:bodyPr>
          <a:lstStyle/>
          <a:p>
            <a:pPr eaLnBrk="1" hangingPunct="1"/>
            <a:r>
              <a:rPr lang="en-US" altLang="en-US" sz="4400" b="1" i="1">
                <a:solidFill>
                  <a:schemeClr val="accent2"/>
                </a:solidFill>
                <a:latin typeface="Cambria" pitchFamily="18" charset="0"/>
              </a:rPr>
              <a:t> </a:t>
            </a:r>
            <a:r>
              <a:rPr lang="en-US" altLang="en-US" sz="4800" b="1">
                <a:solidFill>
                  <a:schemeClr val="accent2"/>
                </a:solidFill>
                <a:effectLst>
                  <a:outerShdw blurRad="38100" dist="38100" dir="2700000" algn="tl">
                    <a:srgbClr val="000000">
                      <a:alpha val="43137"/>
                    </a:srgbClr>
                  </a:outerShdw>
                </a:effectLst>
                <a:latin typeface="Cambria" pitchFamily="18" charset="0"/>
              </a:rPr>
              <a:t>Discussion &amp; conclusion</a:t>
            </a:r>
            <a:endParaRPr lang="fr-FR" altLang="en-US" sz="4000" b="1" i="1">
              <a:solidFill>
                <a:schemeClr val="accent2"/>
              </a:solidFill>
              <a:effectLst>
                <a:outerShdw blurRad="38100" dist="38100" dir="2700000" algn="tl">
                  <a:srgbClr val="000000">
                    <a:alpha val="43137"/>
                  </a:srgbClr>
                </a:outerShdw>
              </a:effectLst>
              <a:latin typeface="Cambria" panose="02040503050406030204" pitchFamily="18" charset="0"/>
            </a:endParaRPr>
          </a:p>
        </p:txBody>
      </p:sp>
      <p:sp>
        <p:nvSpPr>
          <p:cNvPr id="251" name="ZoneTexte 250">
            <a:extLst>
              <a:ext uri="{FF2B5EF4-FFF2-40B4-BE49-F238E27FC236}">
                <a16:creationId xmlns:a16="http://schemas.microsoft.com/office/drawing/2014/main" id="{E357D7C7-9CF3-774C-AC8F-E197699222C6}"/>
              </a:ext>
            </a:extLst>
          </p:cNvPr>
          <p:cNvSpPr txBox="1"/>
          <p:nvPr/>
        </p:nvSpPr>
        <p:spPr>
          <a:xfrm>
            <a:off x="20140380" y="33561870"/>
            <a:ext cx="9094722" cy="6679728"/>
          </a:xfrm>
          <a:prstGeom prst="rect">
            <a:avLst/>
          </a:prstGeom>
        </p:spPr>
        <p:txBody>
          <a:bodyPr vert="horz" wrap="square" lIns="91440" tIns="45720" rIns="91440" bIns="45720" rtlCol="0">
            <a:noAutofit/>
          </a:bodyPr>
          <a:lstStyle/>
          <a:p>
            <a:pPr marL="342900" indent="-342900" algn="just" defTabSz="914400"/>
            <a:r>
              <a:rPr lang="fr-FR" sz="3200" dirty="0">
                <a:latin typeface="Helvetica" charset="0"/>
              </a:rPr>
              <a:t>   Le changement de salinité, même sur une courte période, affecte négativement </a:t>
            </a:r>
            <a:r>
              <a:rPr lang="fr-FR" sz="3200" i="1" dirty="0">
                <a:latin typeface="Helvetica" charset="0"/>
              </a:rPr>
              <a:t>S. hystrix</a:t>
            </a:r>
            <a:r>
              <a:rPr lang="fr-FR" sz="3200" dirty="0">
                <a:latin typeface="Helvetica" charset="0"/>
              </a:rPr>
              <a:t>. La couleur, le taux de croissance et le taux de respiration des coraux ont décliné dans chaque condition de stress. </a:t>
            </a:r>
          </a:p>
          <a:p>
            <a:pPr marL="342900" indent="-342900" algn="just" defTabSz="914400"/>
            <a:r>
              <a:rPr lang="fr-FR" sz="3200" dirty="0">
                <a:latin typeface="Helvetica" charset="0"/>
              </a:rPr>
              <a:t>	Ces résultats semblent indiquer que les zooxanthelles sont directement impactées. Le stress </a:t>
            </a:r>
            <a:r>
              <a:rPr lang="fr-FR" sz="3200" dirty="0" err="1">
                <a:latin typeface="Helvetica" charset="0"/>
              </a:rPr>
              <a:t>hypersalin</a:t>
            </a:r>
            <a:r>
              <a:rPr lang="fr-FR" sz="3200" dirty="0">
                <a:latin typeface="Helvetica" charset="0"/>
              </a:rPr>
              <a:t> a produit des effets plus marqués. Cependant, le taux de croissance est revenu lentement à la normale durant la phase de récupération. </a:t>
            </a:r>
          </a:p>
          <a:p>
            <a:pPr marL="342900" indent="-342900" algn="just" defTabSz="914400"/>
            <a:r>
              <a:rPr lang="fr-FR" sz="3200" dirty="0">
                <a:latin typeface="Helvetica" charset="0"/>
              </a:rPr>
              <a:t>	Aucune bouture employée n’est morte, ce qui montre une forte résilience de cette espèce.</a:t>
            </a:r>
            <a:endParaRPr lang="fr-FR" sz="3200" dirty="0">
              <a:latin typeface="Helvetica" charset="0"/>
              <a:ea typeface="Helvetica" charset="0"/>
              <a:cs typeface="Helvetica" charset="0"/>
            </a:endParaRPr>
          </a:p>
          <a:p>
            <a:pPr marL="342900" indent="-342900" algn="just" defTabSz="914400"/>
            <a:r>
              <a:rPr lang="fr-FR" sz="3200" dirty="0">
                <a:latin typeface="Helvetica" charset="0"/>
                <a:ea typeface="Helvetica" charset="0"/>
                <a:cs typeface="Helvetica" charset="0"/>
              </a:rPr>
              <a:t>   </a:t>
            </a:r>
          </a:p>
          <a:p>
            <a:pPr marL="342900" indent="-342900" algn="just" defTabSz="914400"/>
            <a:endParaRPr lang="fr-FR" sz="3200" dirty="0">
              <a:latin typeface="Helvetica" charset="0"/>
            </a:endParaRPr>
          </a:p>
          <a:p>
            <a:pPr marL="342900" indent="-342900" algn="just" defTabSz="914400"/>
            <a:endParaRPr kumimoji="0" lang="fr-FR" sz="3200" b="0" i="0" u="none" strike="noStrike" kern="1200" cap="none" spc="0" normalizeH="0" dirty="0">
              <a:ln>
                <a:noFill/>
              </a:ln>
              <a:effectLst/>
              <a:uLnTx/>
              <a:uFillTx/>
              <a:latin typeface="Helvetica" charset="0"/>
              <a:ea typeface="Helvetica" charset="0"/>
              <a:cs typeface="Helvetica" charset="0"/>
            </a:endParaRPr>
          </a:p>
        </p:txBody>
      </p:sp>
      <p:sp>
        <p:nvSpPr>
          <p:cNvPr id="261" name="Rectangle à coins arrondis 158">
            <a:extLst>
              <a:ext uri="{FF2B5EF4-FFF2-40B4-BE49-F238E27FC236}">
                <a16:creationId xmlns:a16="http://schemas.microsoft.com/office/drawing/2014/main" id="{4910B2C2-FAC3-7749-882F-83531C95EA01}"/>
              </a:ext>
            </a:extLst>
          </p:cNvPr>
          <p:cNvSpPr/>
          <p:nvPr/>
        </p:nvSpPr>
        <p:spPr>
          <a:xfrm>
            <a:off x="19997374" y="32079703"/>
            <a:ext cx="9534464" cy="8431742"/>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dirty="0"/>
          </a:p>
        </p:txBody>
      </p:sp>
      <p:sp>
        <p:nvSpPr>
          <p:cNvPr id="263" name="ZoneTexte 262">
            <a:extLst>
              <a:ext uri="{FF2B5EF4-FFF2-40B4-BE49-F238E27FC236}">
                <a16:creationId xmlns:a16="http://schemas.microsoft.com/office/drawing/2014/main" id="{481E01CC-E35F-4748-8224-8B26A454308E}"/>
              </a:ext>
            </a:extLst>
          </p:cNvPr>
          <p:cNvSpPr txBox="1"/>
          <p:nvPr/>
        </p:nvSpPr>
        <p:spPr>
          <a:xfrm>
            <a:off x="19543469" y="19633371"/>
            <a:ext cx="10195169" cy="1461624"/>
          </a:xfrm>
          <a:prstGeom prst="rect">
            <a:avLst/>
          </a:prstGeom>
        </p:spPr>
        <p:txBody>
          <a:bodyPr vert="horz" wrap="square" lIns="91440" tIns="45720" rIns="91440" bIns="45720" rtlCol="0">
            <a:noAutofit/>
          </a:bodyPr>
          <a:lstStyle/>
          <a:p>
            <a:pPr marL="342900" indent="-342900" algn="just" defTabSz="914400"/>
            <a:r>
              <a:rPr lang="en-GB" sz="2400" dirty="0">
                <a:latin typeface="Helvetica" charset="0"/>
              </a:rPr>
              <a:t>    </a:t>
            </a:r>
            <a:r>
              <a:rPr lang="fr-FR" sz="2400" dirty="0">
                <a:latin typeface="Helvetica" charset="0"/>
              </a:rPr>
              <a:t>Equation 1:  Régression segmentée sur l’effet sur le taux de croissance avant , pendant et après une condition stressante.</a:t>
            </a:r>
            <a:endParaRPr lang="fr-BE" sz="2400" dirty="0">
              <a:latin typeface="Helvetica" charset="0"/>
            </a:endParaRPr>
          </a:p>
        </p:txBody>
      </p:sp>
      <p:sp>
        <p:nvSpPr>
          <p:cNvPr id="264" name="ZoneTexte 263">
            <a:extLst>
              <a:ext uri="{FF2B5EF4-FFF2-40B4-BE49-F238E27FC236}">
                <a16:creationId xmlns:a16="http://schemas.microsoft.com/office/drawing/2014/main" id="{51827B3E-07B4-B840-B9D1-49D814D436FA}"/>
              </a:ext>
            </a:extLst>
          </p:cNvPr>
          <p:cNvSpPr txBox="1"/>
          <p:nvPr/>
        </p:nvSpPr>
        <p:spPr>
          <a:xfrm>
            <a:off x="19850345" y="24009434"/>
            <a:ext cx="9889010" cy="797461"/>
          </a:xfrm>
          <a:prstGeom prst="rect">
            <a:avLst/>
          </a:prstGeom>
        </p:spPr>
        <p:txBody>
          <a:bodyPr vert="horz" wrap="square" lIns="91440" tIns="45720" rIns="91440" bIns="45720" rtlCol="0">
            <a:noAutofit/>
          </a:bodyPr>
          <a:lstStyle/>
          <a:p>
            <a:pPr marL="342900" indent="-342900" algn="just" defTabSz="914400"/>
            <a:r>
              <a:rPr lang="en-GB" sz="2400" dirty="0">
                <a:latin typeface="Helvetica" charset="0"/>
              </a:rPr>
              <a:t>   </a:t>
            </a:r>
            <a:r>
              <a:rPr lang="fr-FR" sz="2400" dirty="0">
                <a:latin typeface="Helvetica" charset="0"/>
              </a:rPr>
              <a:t>Table 1:  Paramètres des régressions segmentées. </a:t>
            </a:r>
            <a:endParaRPr lang="fr-BE" sz="2400" dirty="0">
              <a:latin typeface="Helvetica" charset="0"/>
            </a:endParaRPr>
          </a:p>
        </p:txBody>
      </p:sp>
      <p:sp>
        <p:nvSpPr>
          <p:cNvPr id="265" name="ZoneTexte 264">
            <a:extLst>
              <a:ext uri="{FF2B5EF4-FFF2-40B4-BE49-F238E27FC236}">
                <a16:creationId xmlns:a16="http://schemas.microsoft.com/office/drawing/2014/main" id="{26B73C86-44DA-2B46-A290-CA9B7BEA2B2F}"/>
              </a:ext>
            </a:extLst>
          </p:cNvPr>
          <p:cNvSpPr txBox="1"/>
          <p:nvPr/>
        </p:nvSpPr>
        <p:spPr>
          <a:xfrm>
            <a:off x="8387914" y="28503956"/>
            <a:ext cx="11325288" cy="1777468"/>
          </a:xfrm>
          <a:prstGeom prst="rect">
            <a:avLst/>
          </a:prstGeom>
        </p:spPr>
        <p:txBody>
          <a:bodyPr vert="horz" wrap="square" lIns="91440" tIns="45720" rIns="91440" bIns="45720" rtlCol="0">
            <a:noAutofit/>
          </a:bodyPr>
          <a:lstStyle/>
          <a:p>
            <a:pPr marL="342900" indent="-342900" algn="just" defTabSz="914400"/>
            <a:r>
              <a:rPr lang="en-GB" sz="2400" dirty="0">
                <a:latin typeface="Helvetica" charset="0"/>
              </a:rPr>
              <a:t>    </a:t>
            </a:r>
            <a:r>
              <a:rPr lang="fr-FR" sz="2400" dirty="0">
                <a:latin typeface="Helvetica" charset="0"/>
              </a:rPr>
              <a:t>Figure 3:  Ratio du taux de croissance au cours du [j] dans 3 conditions: contrôle (n=4), </a:t>
            </a:r>
            <a:r>
              <a:rPr lang="fr-FR" sz="2400" dirty="0" err="1">
                <a:latin typeface="Helvetica" charset="0"/>
              </a:rPr>
              <a:t>hypersaline</a:t>
            </a:r>
            <a:r>
              <a:rPr lang="fr-FR" sz="2400" dirty="0">
                <a:latin typeface="Helvetica" charset="0"/>
              </a:rPr>
              <a:t> (n=6)  et </a:t>
            </a:r>
            <a:r>
              <a:rPr lang="fr-FR" sz="2400" dirty="0" err="1">
                <a:latin typeface="Helvetica" charset="0"/>
              </a:rPr>
              <a:t>hyposaline</a:t>
            </a:r>
            <a:r>
              <a:rPr lang="fr-FR" sz="2400" dirty="0">
                <a:latin typeface="Helvetica" charset="0"/>
              </a:rPr>
              <a:t> (n=6). Trois phases sont mises en avant : avant le stress (Av. stress), stress et récupération..  </a:t>
            </a:r>
          </a:p>
          <a:p>
            <a:pPr marL="342900" indent="-342900" algn="just" defTabSz="914400"/>
            <a:r>
              <a:rPr lang="fr-FR" sz="2400" dirty="0">
                <a:latin typeface="Helvetica" charset="0"/>
              </a:rPr>
              <a:t>    Le ratio de taux de croissance est  : </a:t>
            </a:r>
            <a:endParaRPr lang="fr-BE" sz="2400" dirty="0">
              <a:latin typeface="Helvetica" charset="0"/>
            </a:endParaRPr>
          </a:p>
        </p:txBody>
      </p:sp>
      <p:sp>
        <p:nvSpPr>
          <p:cNvPr id="272" name="Rectangle 16">
            <a:extLst>
              <a:ext uri="{FF2B5EF4-FFF2-40B4-BE49-F238E27FC236}">
                <a16:creationId xmlns:a16="http://schemas.microsoft.com/office/drawing/2014/main" id="{4783BAFC-7264-BC4C-BDE8-CB2FDEAEFE75}"/>
              </a:ext>
            </a:extLst>
          </p:cNvPr>
          <p:cNvSpPr>
            <a:spLocks noChangeArrowheads="1"/>
          </p:cNvSpPr>
          <p:nvPr/>
        </p:nvSpPr>
        <p:spPr bwMode="auto">
          <a:xfrm>
            <a:off x="584386" y="40127831"/>
            <a:ext cx="7140752" cy="830997"/>
          </a:xfrm>
          <a:prstGeom prst="rect">
            <a:avLst/>
          </a:prstGeom>
          <a:noFill/>
          <a:ln w="9525">
            <a:noFill/>
            <a:miter lim="800000"/>
            <a:headEnd/>
            <a:tailEnd/>
          </a:ln>
        </p:spPr>
        <p:txBody>
          <a:bodyPr wrap="square">
            <a:spAutoFit/>
          </a:bodyPr>
          <a:lstStyle/>
          <a:p>
            <a:pPr eaLnBrk="1" hangingPunct="1"/>
            <a:r>
              <a:rPr lang="en-US" altLang="en-US" sz="4400" b="1" i="1">
                <a:solidFill>
                  <a:schemeClr val="accent2"/>
                </a:solidFill>
                <a:latin typeface="Cambria" pitchFamily="18" charset="0"/>
              </a:rPr>
              <a:t> </a:t>
            </a:r>
            <a:r>
              <a:rPr lang="en-US" altLang="en-US" sz="4800" b="1">
                <a:solidFill>
                  <a:schemeClr val="accent2"/>
                </a:solidFill>
                <a:effectLst>
                  <a:outerShdw blurRad="38100" dist="38100" dir="2700000" algn="tl">
                    <a:srgbClr val="000000">
                      <a:alpha val="43137"/>
                    </a:srgbClr>
                  </a:outerShdw>
                </a:effectLst>
                <a:latin typeface="Cambria" pitchFamily="18" charset="0"/>
              </a:rPr>
              <a:t>References</a:t>
            </a:r>
            <a:endParaRPr lang="fr-FR" altLang="en-US" sz="4000" b="1" i="1">
              <a:solidFill>
                <a:schemeClr val="accent2"/>
              </a:solidFill>
              <a:effectLst>
                <a:outerShdw blurRad="38100" dist="38100" dir="2700000" algn="tl">
                  <a:srgbClr val="000000">
                    <a:alpha val="43137"/>
                  </a:srgbClr>
                </a:outerShdw>
              </a:effectLst>
              <a:latin typeface="Cambria" panose="02040503050406030204" pitchFamily="18" charset="0"/>
            </a:endParaRPr>
          </a:p>
        </p:txBody>
      </p:sp>
      <p:sp>
        <p:nvSpPr>
          <p:cNvPr id="279" name="ZoneTexte 278">
            <a:extLst>
              <a:ext uri="{FF2B5EF4-FFF2-40B4-BE49-F238E27FC236}">
                <a16:creationId xmlns:a16="http://schemas.microsoft.com/office/drawing/2014/main" id="{1B227AD9-B3E6-3748-93FA-D6DA3EC1F7B1}"/>
              </a:ext>
            </a:extLst>
          </p:cNvPr>
          <p:cNvSpPr txBox="1"/>
          <p:nvPr/>
        </p:nvSpPr>
        <p:spPr>
          <a:xfrm>
            <a:off x="19926333" y="28047255"/>
            <a:ext cx="9641170" cy="797461"/>
          </a:xfrm>
          <a:prstGeom prst="rect">
            <a:avLst/>
          </a:prstGeom>
        </p:spPr>
        <p:txBody>
          <a:bodyPr vert="horz" wrap="square" lIns="91440" tIns="45720" rIns="91440" bIns="45720" rtlCol="0">
            <a:noAutofit/>
          </a:bodyPr>
          <a:lstStyle/>
          <a:p>
            <a:pPr marL="342900" indent="-342900" algn="just" defTabSz="914400"/>
            <a:r>
              <a:rPr lang="en-GB" sz="2400" dirty="0">
                <a:latin typeface="Helvetica" charset="0"/>
              </a:rPr>
              <a:t>   </a:t>
            </a:r>
            <a:r>
              <a:rPr lang="fr-FR" sz="2400" dirty="0">
                <a:latin typeface="Helvetica" charset="0"/>
              </a:rPr>
              <a:t>Table 2:  Comparaison multiple des moyennes avec le contraste de </a:t>
            </a:r>
            <a:r>
              <a:rPr lang="fr-FR" sz="2400" dirty="0" err="1">
                <a:latin typeface="Helvetica" charset="0"/>
              </a:rPr>
              <a:t>Tukey</a:t>
            </a:r>
            <a:r>
              <a:rPr lang="fr-FR" sz="2400" dirty="0">
                <a:latin typeface="Helvetica" charset="0"/>
              </a:rPr>
              <a:t> du taux de respiration [µmol/</a:t>
            </a:r>
            <a:r>
              <a:rPr lang="fr-FR" sz="2400" dirty="0" err="1">
                <a:latin typeface="Helvetica" charset="0"/>
              </a:rPr>
              <a:t>h.g</a:t>
            </a:r>
            <a:r>
              <a:rPr lang="fr-FR" sz="2400" dirty="0">
                <a:latin typeface="Helvetica" charset="0"/>
              </a:rPr>
              <a:t>] durant le jour.</a:t>
            </a:r>
            <a:endParaRPr lang="fr-BE" sz="2400" dirty="0">
              <a:latin typeface="Helvetica" charset="0"/>
            </a:endParaRPr>
          </a:p>
        </p:txBody>
      </p:sp>
      <p:sp>
        <p:nvSpPr>
          <p:cNvPr id="117" name="ZoneTexte 116">
            <a:extLst>
              <a:ext uri="{FF2B5EF4-FFF2-40B4-BE49-F238E27FC236}">
                <a16:creationId xmlns:a16="http://schemas.microsoft.com/office/drawing/2014/main" id="{BCE7C9C7-B929-4445-B3AC-17637E78E232}"/>
              </a:ext>
            </a:extLst>
          </p:cNvPr>
          <p:cNvSpPr txBox="1"/>
          <p:nvPr/>
        </p:nvSpPr>
        <p:spPr>
          <a:xfrm>
            <a:off x="27475543" y="26169257"/>
            <a:ext cx="0" cy="0"/>
          </a:xfrm>
          <a:prstGeom prst="rect">
            <a:avLst/>
          </a:prstGeom>
        </p:spPr>
        <p:txBody>
          <a:bodyPr vert="horz" wrap="none" lIns="91440" tIns="45720" rIns="91440" bIns="45720" rtlCol="0">
            <a:normAutofit fontScale="25000" lnSpcReduction="20000"/>
          </a:bodyPr>
          <a:lstStyle/>
          <a:p>
            <a:pPr marL="342900" marR="0" indent="-342900" algn="l" defTabSz="914400" rtl="0" eaLnBrk="0" fontAlgn="base" latinLnBrk="0" hangingPunct="0">
              <a:lnSpc>
                <a:spcPct val="100000"/>
              </a:lnSpc>
              <a:spcBef>
                <a:spcPct val="0"/>
              </a:spcBef>
              <a:spcAft>
                <a:spcPct val="0"/>
              </a:spcAft>
              <a:buClrTx/>
              <a:buSzTx/>
              <a:buFont typeface="Arial" pitchFamily="34" charset="0"/>
              <a:buNone/>
              <a:tabLst/>
            </a:pPr>
            <a:endParaRPr kumimoji="0" lang="fr-FR" sz="2800" b="0" i="0" u="none" strike="noStrike" kern="1200" cap="none" spc="0" normalizeH="0" baseline="0" noProof="0">
              <a:ln>
                <a:noFill/>
              </a:ln>
              <a:solidFill>
                <a:srgbClr val="808080"/>
              </a:solidFill>
              <a:effectLst/>
              <a:uLnTx/>
              <a:uFillTx/>
              <a:latin typeface="Calibri" pitchFamily="34" charset="0"/>
              <a:ea typeface="Calibri" pitchFamily="34" charset="0"/>
              <a:cs typeface="Times New Roman" pitchFamily="18" charset="0"/>
            </a:endParaRPr>
          </a:p>
        </p:txBody>
      </p:sp>
      <p:sp>
        <p:nvSpPr>
          <p:cNvPr id="119" name="ZoneTexte 118">
            <a:extLst>
              <a:ext uri="{FF2B5EF4-FFF2-40B4-BE49-F238E27FC236}">
                <a16:creationId xmlns:a16="http://schemas.microsoft.com/office/drawing/2014/main" id="{C9C330DB-4A19-4C49-AEB1-C763A86D0C4D}"/>
              </a:ext>
            </a:extLst>
          </p:cNvPr>
          <p:cNvSpPr txBox="1"/>
          <p:nvPr/>
        </p:nvSpPr>
        <p:spPr>
          <a:xfrm>
            <a:off x="14684155" y="41284305"/>
            <a:ext cx="14390908" cy="578777"/>
          </a:xfrm>
          <a:prstGeom prst="rect">
            <a:avLst/>
          </a:prstGeom>
        </p:spPr>
        <p:txBody>
          <a:bodyPr vert="horz" wrap="none" lIns="91440" tIns="45720" rIns="91440" bIns="45720" rtlCol="0">
            <a:normAutofit/>
          </a:bodyPr>
          <a:lstStyle/>
          <a:p>
            <a:pPr marL="342900" indent="-342900" algn="r" defTabSz="914400"/>
            <a:r>
              <a:rPr lang="fr-FR" sz="2800">
                <a:latin typeface="Helvetica" charset="0"/>
                <a:ea typeface="Helvetica" charset="0"/>
                <a:cs typeface="Helvetica" charset="0"/>
              </a:rPr>
              <a:t>Pour plus d’information, visitez :  https://</a:t>
            </a:r>
            <a:r>
              <a:rPr lang="fr-FR" sz="2800" dirty="0" err="1">
                <a:latin typeface="Helvetica" charset="0"/>
                <a:ea typeface="Helvetica" charset="0"/>
                <a:cs typeface="Helvetica" charset="0"/>
              </a:rPr>
              <a:t>github.com</a:t>
            </a:r>
            <a:r>
              <a:rPr lang="fr-FR" sz="2800" dirty="0">
                <a:latin typeface="Helvetica" charset="0"/>
                <a:ea typeface="Helvetica" charset="0"/>
                <a:cs typeface="Helvetica" charset="0"/>
              </a:rPr>
              <a:t>/</a:t>
            </a:r>
            <a:r>
              <a:rPr lang="fr-FR" sz="2800" dirty="0" err="1">
                <a:latin typeface="Helvetica" charset="0"/>
                <a:ea typeface="Helvetica" charset="0"/>
                <a:cs typeface="Helvetica" charset="0"/>
              </a:rPr>
              <a:t>EcoNum</a:t>
            </a:r>
            <a:r>
              <a:rPr lang="fr-FR" sz="2800" dirty="0">
                <a:latin typeface="Helvetica" charset="0"/>
                <a:ea typeface="Helvetica" charset="0"/>
                <a:cs typeface="Helvetica" charset="0"/>
              </a:rPr>
              <a:t>/coral_salinity002</a:t>
            </a:r>
            <a:endParaRPr kumimoji="0" lang="fr-FR" sz="2800" b="0" i="0" u="none" strike="noStrike" kern="1200" cap="none" spc="0" normalizeH="0" baseline="0" noProof="0" dirty="0">
              <a:ln>
                <a:noFill/>
              </a:ln>
              <a:solidFill>
                <a:srgbClr val="808080"/>
              </a:solidFill>
              <a:effectLst/>
              <a:uLnTx/>
              <a:uFillTx/>
              <a:latin typeface="Calibri" pitchFamily="34" charset="0"/>
              <a:ea typeface="Calibri" pitchFamily="34" charset="0"/>
              <a:cs typeface="Times New Roman" pitchFamily="18" charset="0"/>
            </a:endParaRPr>
          </a:p>
        </p:txBody>
      </p:sp>
      <p:sp>
        <p:nvSpPr>
          <p:cNvPr id="120" name="ZoneTexte 119">
            <a:extLst>
              <a:ext uri="{FF2B5EF4-FFF2-40B4-BE49-F238E27FC236}">
                <a16:creationId xmlns:a16="http://schemas.microsoft.com/office/drawing/2014/main" id="{80592B6C-0F52-6942-B8F1-31E0C2813C22}"/>
              </a:ext>
            </a:extLst>
          </p:cNvPr>
          <p:cNvSpPr txBox="1"/>
          <p:nvPr/>
        </p:nvSpPr>
        <p:spPr>
          <a:xfrm>
            <a:off x="584385" y="40887555"/>
            <a:ext cx="28955815" cy="1993596"/>
          </a:xfrm>
          <a:prstGeom prst="rect">
            <a:avLst/>
          </a:prstGeom>
        </p:spPr>
        <p:txBody>
          <a:bodyPr vert="horz" wrap="none" lIns="91440" tIns="45720" rIns="91440" bIns="45720" rtlCol="0">
            <a:normAutofit/>
          </a:bodyPr>
          <a:lstStyle/>
          <a:p>
            <a:pPr marL="342900" indent="-342900" defTabSz="914400"/>
            <a:r>
              <a:rPr lang="fr-FR" sz="1600" err="1">
                <a:ea typeface="Calibri" pitchFamily="34" charset="0"/>
                <a:cs typeface="Times New Roman" pitchFamily="18" charset="0"/>
              </a:rPr>
              <a:t>Kuanui</a:t>
            </a:r>
            <a:r>
              <a:rPr lang="fr-FR" sz="1600">
                <a:ea typeface="Calibri" pitchFamily="34" charset="0"/>
                <a:cs typeface="Times New Roman" pitchFamily="18" charset="0"/>
              </a:rPr>
              <a:t>, </a:t>
            </a:r>
            <a:r>
              <a:rPr lang="fr-FR" sz="1600" err="1">
                <a:ea typeface="Calibri" pitchFamily="34" charset="0"/>
                <a:cs typeface="Times New Roman" pitchFamily="18" charset="0"/>
              </a:rPr>
              <a:t>Pataporn</a:t>
            </a:r>
            <a:r>
              <a:rPr lang="fr-FR" sz="1600">
                <a:ea typeface="Calibri" pitchFamily="34" charset="0"/>
                <a:cs typeface="Times New Roman" pitchFamily="18" charset="0"/>
              </a:rPr>
              <a:t> &amp; </a:t>
            </a:r>
            <a:r>
              <a:rPr lang="fr-FR" sz="1600" err="1">
                <a:ea typeface="Calibri" pitchFamily="34" charset="0"/>
                <a:cs typeface="Times New Roman" pitchFamily="18" charset="0"/>
              </a:rPr>
              <a:t>Chavanich</a:t>
            </a:r>
            <a:r>
              <a:rPr lang="fr-FR" sz="1600">
                <a:ea typeface="Calibri" pitchFamily="34" charset="0"/>
                <a:cs typeface="Times New Roman" pitchFamily="18" charset="0"/>
              </a:rPr>
              <a:t>, </a:t>
            </a:r>
            <a:r>
              <a:rPr lang="fr-FR" sz="1600" err="1">
                <a:ea typeface="Calibri" pitchFamily="34" charset="0"/>
                <a:cs typeface="Times New Roman" pitchFamily="18" charset="0"/>
              </a:rPr>
              <a:t>Suchana</a:t>
            </a:r>
            <a:r>
              <a:rPr lang="fr-FR" sz="1600">
                <a:ea typeface="Calibri" pitchFamily="34" charset="0"/>
                <a:cs typeface="Times New Roman" pitchFamily="18" charset="0"/>
              </a:rPr>
              <a:t> &amp; </a:t>
            </a:r>
            <a:r>
              <a:rPr lang="fr-FR" sz="1600" err="1">
                <a:ea typeface="Calibri" pitchFamily="34" charset="0"/>
                <a:cs typeface="Times New Roman" pitchFamily="18" charset="0"/>
              </a:rPr>
              <a:t>Viyakarn</a:t>
            </a:r>
            <a:r>
              <a:rPr lang="fr-FR" sz="1600">
                <a:ea typeface="Calibri" pitchFamily="34" charset="0"/>
                <a:cs typeface="Times New Roman" pitchFamily="18" charset="0"/>
              </a:rPr>
              <a:t>, </a:t>
            </a:r>
            <a:r>
              <a:rPr lang="fr-FR" sz="1600" err="1">
                <a:ea typeface="Calibri" pitchFamily="34" charset="0"/>
                <a:cs typeface="Times New Roman" pitchFamily="18" charset="0"/>
              </a:rPr>
              <a:t>Voranop</a:t>
            </a:r>
            <a:r>
              <a:rPr lang="fr-FR" sz="1600">
                <a:ea typeface="Calibri" pitchFamily="34" charset="0"/>
                <a:cs typeface="Times New Roman" pitchFamily="18" charset="0"/>
              </a:rPr>
              <a:t> &amp; </a:t>
            </a:r>
            <a:r>
              <a:rPr lang="fr-FR" sz="1600" err="1">
                <a:ea typeface="Calibri" pitchFamily="34" charset="0"/>
                <a:cs typeface="Times New Roman" pitchFamily="18" charset="0"/>
              </a:rPr>
              <a:t>Omori</a:t>
            </a:r>
            <a:r>
              <a:rPr lang="fr-FR" sz="1600">
                <a:ea typeface="Calibri" pitchFamily="34" charset="0"/>
                <a:cs typeface="Times New Roman" pitchFamily="18" charset="0"/>
              </a:rPr>
              <a:t>, </a:t>
            </a:r>
            <a:r>
              <a:rPr lang="fr-FR" sz="1600" err="1">
                <a:ea typeface="Calibri" pitchFamily="34" charset="0"/>
                <a:cs typeface="Times New Roman" pitchFamily="18" charset="0"/>
              </a:rPr>
              <a:t>Makoto</a:t>
            </a:r>
            <a:r>
              <a:rPr lang="fr-FR" sz="1600">
                <a:ea typeface="Calibri" pitchFamily="34" charset="0"/>
                <a:cs typeface="Times New Roman" pitchFamily="18" charset="0"/>
              </a:rPr>
              <a:t> &amp; Lin, </a:t>
            </a:r>
            <a:r>
              <a:rPr lang="fr-FR" sz="1600" err="1">
                <a:ea typeface="Calibri" pitchFamily="34" charset="0"/>
                <a:cs typeface="Times New Roman" pitchFamily="18" charset="0"/>
              </a:rPr>
              <a:t>Chiahsin</a:t>
            </a:r>
            <a:r>
              <a:rPr lang="fr-FR" sz="1600">
                <a:ea typeface="Calibri" pitchFamily="34" charset="0"/>
                <a:cs typeface="Times New Roman" pitchFamily="18" charset="0"/>
              </a:rPr>
              <a:t>. (2015). </a:t>
            </a:r>
            <a:r>
              <a:rPr lang="fr-FR" sz="1600" err="1">
                <a:ea typeface="Calibri" pitchFamily="34" charset="0"/>
                <a:cs typeface="Times New Roman" pitchFamily="18" charset="0"/>
              </a:rPr>
              <a:t>Effects</a:t>
            </a:r>
            <a:r>
              <a:rPr lang="fr-FR" sz="1600">
                <a:ea typeface="Calibri" pitchFamily="34" charset="0"/>
                <a:cs typeface="Times New Roman" pitchFamily="18" charset="0"/>
              </a:rPr>
              <a:t> of </a:t>
            </a:r>
            <a:r>
              <a:rPr lang="fr-FR" sz="1600" err="1">
                <a:ea typeface="Calibri" pitchFamily="34" charset="0"/>
                <a:cs typeface="Times New Roman" pitchFamily="18" charset="0"/>
              </a:rPr>
              <a:t>Temperature</a:t>
            </a:r>
            <a:r>
              <a:rPr lang="fr-FR" sz="1600">
                <a:ea typeface="Calibri" pitchFamily="34" charset="0"/>
                <a:cs typeface="Times New Roman" pitchFamily="18" charset="0"/>
              </a:rPr>
              <a:t> and </a:t>
            </a:r>
            <a:r>
              <a:rPr lang="fr-FR" sz="1600" err="1">
                <a:ea typeface="Calibri" pitchFamily="34" charset="0"/>
                <a:cs typeface="Times New Roman" pitchFamily="18" charset="0"/>
              </a:rPr>
              <a:t>Salinity</a:t>
            </a:r>
            <a:r>
              <a:rPr lang="fr-FR" sz="1600">
                <a:ea typeface="Calibri" pitchFamily="34" charset="0"/>
                <a:cs typeface="Times New Roman" pitchFamily="18" charset="0"/>
              </a:rPr>
              <a:t> on </a:t>
            </a:r>
            <a:r>
              <a:rPr lang="fr-FR" sz="1600" err="1">
                <a:ea typeface="Calibri" pitchFamily="34" charset="0"/>
                <a:cs typeface="Times New Roman" pitchFamily="18" charset="0"/>
              </a:rPr>
              <a:t>Survival</a:t>
            </a:r>
            <a:r>
              <a:rPr lang="fr-FR" sz="1600">
                <a:ea typeface="Calibri" pitchFamily="34" charset="0"/>
                <a:cs typeface="Times New Roman" pitchFamily="18" charset="0"/>
              </a:rPr>
              <a:t> Rate of </a:t>
            </a:r>
            <a:r>
              <a:rPr lang="fr-FR" sz="1600" err="1">
                <a:ea typeface="Calibri" pitchFamily="34" charset="0"/>
                <a:cs typeface="Times New Roman" pitchFamily="18" charset="0"/>
              </a:rPr>
              <a:t>Cultured</a:t>
            </a:r>
            <a:r>
              <a:rPr lang="fr-FR" sz="1600">
                <a:ea typeface="Calibri" pitchFamily="34" charset="0"/>
                <a:cs typeface="Times New Roman" pitchFamily="18" charset="0"/>
              </a:rPr>
              <a:t> </a:t>
            </a:r>
            <a:r>
              <a:rPr lang="fr-FR" sz="1600" err="1">
                <a:ea typeface="Calibri" pitchFamily="34" charset="0"/>
                <a:cs typeface="Times New Roman" pitchFamily="18" charset="0"/>
              </a:rPr>
              <a:t>Corals</a:t>
            </a:r>
            <a:r>
              <a:rPr lang="fr-FR" sz="1600">
                <a:ea typeface="Calibri" pitchFamily="34" charset="0"/>
                <a:cs typeface="Times New Roman" pitchFamily="18" charset="0"/>
              </a:rPr>
              <a:t> and </a:t>
            </a:r>
            <a:r>
              <a:rPr lang="fr-FR" sz="1600" err="1">
                <a:ea typeface="Calibri" pitchFamily="34" charset="0"/>
                <a:cs typeface="Times New Roman" pitchFamily="18" charset="0"/>
              </a:rPr>
              <a:t>Photosynthetic</a:t>
            </a:r>
            <a:r>
              <a:rPr lang="fr-FR" sz="1600">
                <a:ea typeface="Calibri" pitchFamily="34" charset="0"/>
                <a:cs typeface="Times New Roman" pitchFamily="18" charset="0"/>
              </a:rPr>
              <a:t> </a:t>
            </a:r>
            <a:r>
              <a:rPr lang="fr-FR" sz="1600" err="1">
                <a:ea typeface="Calibri" pitchFamily="34" charset="0"/>
                <a:cs typeface="Times New Roman" pitchFamily="18" charset="0"/>
              </a:rPr>
              <a:t>Efficiency</a:t>
            </a:r>
            <a:r>
              <a:rPr lang="fr-FR" sz="1600">
                <a:ea typeface="Calibri" pitchFamily="34" charset="0"/>
                <a:cs typeface="Times New Roman" pitchFamily="18" charset="0"/>
              </a:rPr>
              <a:t> of </a:t>
            </a:r>
            <a:r>
              <a:rPr lang="fr-FR" sz="1600" err="1">
                <a:ea typeface="Calibri" pitchFamily="34" charset="0"/>
                <a:cs typeface="Times New Roman" pitchFamily="18" charset="0"/>
              </a:rPr>
              <a:t>Zooxanthellae</a:t>
            </a:r>
            <a:r>
              <a:rPr lang="fr-FR" sz="1600">
                <a:ea typeface="Calibri" pitchFamily="34" charset="0"/>
                <a:cs typeface="Times New Roman" pitchFamily="18" charset="0"/>
              </a:rPr>
              <a:t> in </a:t>
            </a:r>
            <a:r>
              <a:rPr lang="fr-FR" sz="1600" err="1">
                <a:ea typeface="Calibri" pitchFamily="34" charset="0"/>
                <a:cs typeface="Times New Roman" pitchFamily="18" charset="0"/>
              </a:rPr>
              <a:t>Coral</a:t>
            </a:r>
            <a:r>
              <a:rPr lang="fr-FR" sz="1600">
                <a:ea typeface="Calibri" pitchFamily="34" charset="0"/>
                <a:cs typeface="Times New Roman" pitchFamily="18" charset="0"/>
              </a:rPr>
              <a:t> Tissues. </a:t>
            </a:r>
            <a:r>
              <a:rPr lang="fr-FR" sz="1600" err="1">
                <a:ea typeface="Calibri" pitchFamily="34" charset="0"/>
                <a:cs typeface="Times New Roman" pitchFamily="18" charset="0"/>
              </a:rPr>
              <a:t>Ocean</a:t>
            </a:r>
            <a:r>
              <a:rPr lang="fr-FR" sz="1600">
                <a:ea typeface="Calibri" pitchFamily="34" charset="0"/>
                <a:cs typeface="Times New Roman" pitchFamily="18" charset="0"/>
              </a:rPr>
              <a:t> Science Journal. 50. 263-268. 10.1007/s12601-015-0023-3 </a:t>
            </a:r>
          </a:p>
          <a:p>
            <a:pPr marL="342900" indent="-342900" defTabSz="914400"/>
            <a:r>
              <a:rPr lang="fr-BE" sz="1600" err="1">
                <a:latin typeface="+mj-lt"/>
              </a:rPr>
              <a:t>Jokiel</a:t>
            </a:r>
            <a:r>
              <a:rPr lang="fr-BE" sz="1600">
                <a:latin typeface="+mj-lt"/>
              </a:rPr>
              <a:t>, P., </a:t>
            </a:r>
            <a:r>
              <a:rPr lang="fr-BE" sz="1600" err="1">
                <a:latin typeface="+mj-lt"/>
              </a:rPr>
              <a:t>Maragos</a:t>
            </a:r>
            <a:r>
              <a:rPr lang="fr-BE" sz="1600">
                <a:latin typeface="+mj-lt"/>
              </a:rPr>
              <a:t>, J., </a:t>
            </a:r>
            <a:r>
              <a:rPr lang="fr-BE" sz="1600" err="1">
                <a:latin typeface="+mj-lt"/>
              </a:rPr>
              <a:t>Franzisket</a:t>
            </a:r>
            <a:r>
              <a:rPr lang="fr-BE" sz="1600">
                <a:latin typeface="+mj-lt"/>
              </a:rPr>
              <a:t>, L. (1978). </a:t>
            </a:r>
            <a:r>
              <a:rPr lang="fr-BE" sz="1600" err="1">
                <a:latin typeface="+mj-lt"/>
              </a:rPr>
              <a:t>Coral</a:t>
            </a:r>
            <a:r>
              <a:rPr lang="fr-BE" sz="1600">
                <a:latin typeface="+mj-lt"/>
              </a:rPr>
              <a:t> </a:t>
            </a:r>
            <a:r>
              <a:rPr lang="fr-BE" sz="1600" err="1">
                <a:latin typeface="+mj-lt"/>
              </a:rPr>
              <a:t>growth</a:t>
            </a:r>
            <a:r>
              <a:rPr lang="fr-BE" sz="1600">
                <a:latin typeface="+mj-lt"/>
              </a:rPr>
              <a:t>: </a:t>
            </a:r>
            <a:r>
              <a:rPr lang="fr-BE" sz="1600" err="1">
                <a:latin typeface="+mj-lt"/>
              </a:rPr>
              <a:t>buoyant</a:t>
            </a:r>
            <a:r>
              <a:rPr lang="fr-BE" sz="1600">
                <a:latin typeface="+mj-lt"/>
              </a:rPr>
              <a:t> </a:t>
            </a:r>
            <a:r>
              <a:rPr lang="fr-BE" sz="1600" err="1">
                <a:latin typeface="+mj-lt"/>
              </a:rPr>
              <a:t>weight</a:t>
            </a:r>
            <a:r>
              <a:rPr lang="fr-BE" sz="1600">
                <a:latin typeface="+mj-lt"/>
              </a:rPr>
              <a:t> technique. </a:t>
            </a:r>
            <a:r>
              <a:rPr lang="fr-BE" sz="1600" err="1">
                <a:latin typeface="+mj-lt"/>
              </a:rPr>
              <a:t>Coral</a:t>
            </a:r>
            <a:r>
              <a:rPr lang="fr-BE" sz="1600">
                <a:latin typeface="+mj-lt"/>
              </a:rPr>
              <a:t> </a:t>
            </a:r>
            <a:r>
              <a:rPr lang="fr-BE" sz="1600" err="1">
                <a:latin typeface="+mj-lt"/>
              </a:rPr>
              <a:t>reefs</a:t>
            </a:r>
            <a:r>
              <a:rPr lang="fr-BE" sz="1600">
                <a:latin typeface="+mj-lt"/>
              </a:rPr>
              <a:t>: </a:t>
            </a:r>
            <a:r>
              <a:rPr lang="fr-BE" sz="1600" err="1">
                <a:latin typeface="+mj-lt"/>
              </a:rPr>
              <a:t>research</a:t>
            </a:r>
            <a:r>
              <a:rPr lang="fr-BE" sz="1600">
                <a:latin typeface="+mj-lt"/>
              </a:rPr>
              <a:t> </a:t>
            </a:r>
            <a:r>
              <a:rPr lang="fr-BE" sz="1600" err="1">
                <a:latin typeface="+mj-lt"/>
              </a:rPr>
              <a:t>methods</a:t>
            </a:r>
            <a:r>
              <a:rPr lang="fr-BE" sz="1600">
                <a:latin typeface="+mj-lt"/>
              </a:rPr>
              <a:t>, UNESCO, Paris, pp.529-541. </a:t>
            </a:r>
          </a:p>
        </p:txBody>
      </p:sp>
      <p:sp>
        <p:nvSpPr>
          <p:cNvPr id="253" name="Rectangle à coins arrondis 158">
            <a:extLst>
              <a:ext uri="{FF2B5EF4-FFF2-40B4-BE49-F238E27FC236}">
                <a16:creationId xmlns:a16="http://schemas.microsoft.com/office/drawing/2014/main" id="{DE6E9427-4AEE-9048-8959-1041AD4D7A7D}"/>
              </a:ext>
            </a:extLst>
          </p:cNvPr>
          <p:cNvSpPr/>
          <p:nvPr/>
        </p:nvSpPr>
        <p:spPr>
          <a:xfrm>
            <a:off x="504826" y="5811685"/>
            <a:ext cx="29232810" cy="304538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266" name="ZoneTexte 265">
            <a:extLst>
              <a:ext uri="{FF2B5EF4-FFF2-40B4-BE49-F238E27FC236}">
                <a16:creationId xmlns:a16="http://schemas.microsoft.com/office/drawing/2014/main" id="{45E906BE-B466-6D44-9259-C1123D31DB3B}"/>
              </a:ext>
            </a:extLst>
          </p:cNvPr>
          <p:cNvSpPr txBox="1"/>
          <p:nvPr/>
        </p:nvSpPr>
        <p:spPr>
          <a:xfrm>
            <a:off x="8409783" y="39712551"/>
            <a:ext cx="10802004" cy="1266652"/>
          </a:xfrm>
          <a:prstGeom prst="rect">
            <a:avLst/>
          </a:prstGeom>
        </p:spPr>
        <p:txBody>
          <a:bodyPr vert="horz" wrap="square" lIns="91440" tIns="45720" rIns="91440" bIns="45720" rtlCol="0">
            <a:noAutofit/>
          </a:bodyPr>
          <a:lstStyle/>
          <a:p>
            <a:pPr marL="342900" indent="-342900" algn="just" defTabSz="914400"/>
            <a:r>
              <a:rPr lang="en-GB" sz="2400" dirty="0">
                <a:latin typeface="Helvetica" charset="0"/>
              </a:rPr>
              <a:t>    </a:t>
            </a:r>
            <a:r>
              <a:rPr lang="fr-FR" sz="2400" dirty="0">
                <a:latin typeface="Helvetica" charset="0"/>
              </a:rPr>
              <a:t>Figure 4:  Taux de respiration en fonction des trois conditions (contrôle         ( n=2), </a:t>
            </a:r>
            <a:r>
              <a:rPr lang="fr-FR" sz="2400" dirty="0" err="1">
                <a:latin typeface="Helvetica" charset="0"/>
              </a:rPr>
              <a:t>hypersaline</a:t>
            </a:r>
            <a:r>
              <a:rPr lang="fr-FR" sz="2400" dirty="0">
                <a:latin typeface="Helvetica" charset="0"/>
              </a:rPr>
              <a:t>(n=3)  et </a:t>
            </a:r>
            <a:r>
              <a:rPr lang="fr-FR" sz="2400" dirty="0" err="1">
                <a:latin typeface="Helvetica" charset="0"/>
              </a:rPr>
              <a:t>hyposaline</a:t>
            </a:r>
            <a:r>
              <a:rPr lang="fr-FR" sz="2400" dirty="0">
                <a:latin typeface="Helvetica" charset="0"/>
              </a:rPr>
              <a:t> (n=3)) et la différence jour/nuit.</a:t>
            </a:r>
            <a:endParaRPr lang="fr-BE" sz="2400" dirty="0">
              <a:latin typeface="Helvetica" charset="0"/>
            </a:endParaRPr>
          </a:p>
        </p:txBody>
      </p:sp>
      <p:sp>
        <p:nvSpPr>
          <p:cNvPr id="296" name="Rectangle à coins arrondis 295"/>
          <p:cNvSpPr/>
          <p:nvPr/>
        </p:nvSpPr>
        <p:spPr>
          <a:xfrm>
            <a:off x="9781746" y="9695846"/>
            <a:ext cx="7989471" cy="9433402"/>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257" name="ZoneTexte 256">
            <a:extLst>
              <a:ext uri="{FF2B5EF4-FFF2-40B4-BE49-F238E27FC236}">
                <a16:creationId xmlns:a16="http://schemas.microsoft.com/office/drawing/2014/main" id="{16CAC176-E65C-6740-B0CD-F191DB40B304}"/>
              </a:ext>
            </a:extLst>
          </p:cNvPr>
          <p:cNvSpPr txBox="1"/>
          <p:nvPr/>
        </p:nvSpPr>
        <p:spPr>
          <a:xfrm>
            <a:off x="9898928" y="10908073"/>
            <a:ext cx="7755108" cy="8001719"/>
          </a:xfrm>
          <a:prstGeom prst="rect">
            <a:avLst/>
          </a:prstGeom>
        </p:spPr>
        <p:txBody>
          <a:bodyPr vert="horz" wrap="square" lIns="91440" tIns="45720" rIns="91440" bIns="45720" rtlCol="0">
            <a:noAutofit/>
          </a:bodyPr>
          <a:lstStyle/>
          <a:p>
            <a:pPr marL="342900" indent="-342900" algn="just" defTabSz="914400"/>
            <a:r>
              <a:rPr kumimoji="0" lang="fr-FR" sz="3200" b="0" i="0" u="none" strike="noStrike" kern="1200" cap="none" spc="0" normalizeH="0" noProof="0" dirty="0">
                <a:ln>
                  <a:noFill/>
                </a:ln>
                <a:effectLst/>
                <a:uLnTx/>
                <a:uFillTx/>
                <a:latin typeface="Helvetica" charset="0"/>
                <a:ea typeface="Helvetica" charset="0"/>
                <a:cs typeface="Helvetica" charset="0"/>
              </a:rPr>
              <a:t>	Un récif artificiel en mésocosmes</a:t>
            </a:r>
            <a:r>
              <a:rPr lang="fr-FR" sz="3200" dirty="0">
                <a:latin typeface="Helvetica" charset="0"/>
              </a:rPr>
              <a:t> (Fig.1) est utilisé pour étudier l’impact de stress </a:t>
            </a:r>
            <a:r>
              <a:rPr lang="fr-FR" sz="3200" dirty="0" err="1">
                <a:latin typeface="Helvetica" charset="0"/>
              </a:rPr>
              <a:t>hyposalin</a:t>
            </a:r>
            <a:r>
              <a:rPr lang="fr-FR" sz="3200" dirty="0">
                <a:latin typeface="Helvetica" charset="0"/>
              </a:rPr>
              <a:t> (28 PSU) et </a:t>
            </a:r>
            <a:r>
              <a:rPr lang="fr-FR" sz="3200" dirty="0" err="1">
                <a:latin typeface="Helvetica" charset="0"/>
              </a:rPr>
              <a:t>hypersalin</a:t>
            </a:r>
            <a:r>
              <a:rPr lang="fr-FR" sz="3200" dirty="0">
                <a:latin typeface="Helvetica" charset="0"/>
              </a:rPr>
              <a:t> (42 PSU) sur </a:t>
            </a:r>
            <a:r>
              <a:rPr lang="fr-FR" sz="3200" i="1" dirty="0" err="1">
                <a:latin typeface="Helvetica" charset="0"/>
              </a:rPr>
              <a:t>Seriatopora</a:t>
            </a:r>
            <a:r>
              <a:rPr lang="fr-FR" sz="3200" i="1" dirty="0">
                <a:latin typeface="Helvetica" charset="0"/>
              </a:rPr>
              <a:t> hystrix</a:t>
            </a:r>
            <a:r>
              <a:rPr lang="fr-FR" sz="3200" dirty="0">
                <a:latin typeface="Helvetica" charset="0"/>
              </a:rPr>
              <a:t> (Dana 1846), un </a:t>
            </a:r>
            <a:r>
              <a:rPr lang="fr-FR" sz="3200" dirty="0" err="1">
                <a:latin typeface="Helvetica" charset="0"/>
              </a:rPr>
              <a:t>scléractiniaire</a:t>
            </a:r>
            <a:r>
              <a:rPr lang="fr-FR" sz="3200" dirty="0">
                <a:latin typeface="Helvetica" charset="0"/>
              </a:rPr>
              <a:t> </a:t>
            </a:r>
            <a:r>
              <a:rPr lang="fr-FR" sz="3200" dirty="0" err="1">
                <a:latin typeface="Helvetica" charset="0"/>
              </a:rPr>
              <a:t>hermatypique</a:t>
            </a:r>
            <a:r>
              <a:rPr lang="fr-FR" sz="3200" dirty="0">
                <a:latin typeface="Helvetica" charset="0"/>
              </a:rPr>
              <a:t>. </a:t>
            </a:r>
          </a:p>
          <a:p>
            <a:pPr marL="342900" indent="-342900" algn="just" defTabSz="914400"/>
            <a:r>
              <a:rPr lang="fr-FR" sz="3200" dirty="0">
                <a:latin typeface="Helvetica" charset="0"/>
              </a:rPr>
              <a:t>	Les stress sont établis et maintenus durant 7 jours avant de retourner à la  condition standard de 35 PSU.</a:t>
            </a:r>
          </a:p>
          <a:p>
            <a:pPr marL="342900" indent="-342900" algn="just" defTabSz="914400"/>
            <a:r>
              <a:rPr lang="fr-FR" sz="3200" dirty="0">
                <a:latin typeface="Helvetica" charset="0"/>
              </a:rPr>
              <a:t>	Le poids immergé et le taux de respiration sont mesurés.  Le taux de croissance est calculé  à partir de la masse squelettique obtenu par la conversion du poids immergé (</a:t>
            </a:r>
            <a:r>
              <a:rPr lang="fr-FR" sz="3200" dirty="0" err="1">
                <a:latin typeface="Helvetica" charset="0"/>
              </a:rPr>
              <a:t>Jokiel</a:t>
            </a:r>
            <a:r>
              <a:rPr lang="fr-FR" sz="3200" dirty="0">
                <a:latin typeface="Helvetica" charset="0"/>
              </a:rPr>
              <a:t> </a:t>
            </a:r>
            <a:r>
              <a:rPr lang="fr-FR" sz="3200" i="1" dirty="0">
                <a:latin typeface="Helvetica" charset="0"/>
              </a:rPr>
              <a:t>et al</a:t>
            </a:r>
            <a:r>
              <a:rPr lang="fr-FR" sz="3200" dirty="0">
                <a:latin typeface="Helvetica" charset="0"/>
              </a:rPr>
              <a:t>. 1978) (Fig. 3).  </a:t>
            </a:r>
            <a:endParaRPr kumimoji="0" lang="fr-FR" sz="3200" b="0" i="0" u="none" strike="noStrike" kern="1200" cap="none" spc="0" normalizeH="0" noProof="0" dirty="0">
              <a:ln>
                <a:noFill/>
              </a:ln>
              <a:effectLst/>
              <a:uLnTx/>
              <a:uFillTx/>
              <a:latin typeface="Helvetica" charset="0"/>
              <a:ea typeface="Helvetica" charset="0"/>
              <a:cs typeface="Helvetica" charset="0"/>
            </a:endParaRPr>
          </a:p>
        </p:txBody>
      </p:sp>
      <p:sp>
        <p:nvSpPr>
          <p:cNvPr id="260" name="Rectangle 16">
            <a:extLst>
              <a:ext uri="{FF2B5EF4-FFF2-40B4-BE49-F238E27FC236}">
                <a16:creationId xmlns:a16="http://schemas.microsoft.com/office/drawing/2014/main" id="{AAB7B721-EAA9-404C-AC7C-CE5FC9DB74A3}"/>
              </a:ext>
            </a:extLst>
          </p:cNvPr>
          <p:cNvSpPr>
            <a:spLocks noChangeArrowheads="1"/>
          </p:cNvSpPr>
          <p:nvPr/>
        </p:nvSpPr>
        <p:spPr bwMode="auto">
          <a:xfrm>
            <a:off x="10182885" y="9892167"/>
            <a:ext cx="6471591" cy="830997"/>
          </a:xfrm>
          <a:prstGeom prst="rect">
            <a:avLst/>
          </a:prstGeom>
          <a:noFill/>
          <a:ln w="9525">
            <a:noFill/>
            <a:miter lim="800000"/>
            <a:headEnd/>
            <a:tailEnd/>
          </a:ln>
        </p:spPr>
        <p:txBody>
          <a:bodyPr wrap="square">
            <a:spAutoFit/>
          </a:bodyPr>
          <a:lstStyle/>
          <a:p>
            <a:pPr eaLnBrk="1" hangingPunct="1"/>
            <a:r>
              <a:rPr lang="en-US" altLang="en-US" sz="4400" b="1" i="1">
                <a:solidFill>
                  <a:schemeClr val="accent2"/>
                </a:solidFill>
                <a:latin typeface="Cambria" pitchFamily="18" charset="0"/>
              </a:rPr>
              <a:t> </a:t>
            </a:r>
            <a:r>
              <a:rPr lang="en-US" altLang="en-US" sz="4800" b="1" err="1">
                <a:solidFill>
                  <a:schemeClr val="accent2"/>
                </a:solidFill>
                <a:effectLst>
                  <a:outerShdw blurRad="38100" dist="38100" dir="2700000" algn="tl">
                    <a:srgbClr val="000000">
                      <a:alpha val="43137"/>
                    </a:srgbClr>
                  </a:outerShdw>
                </a:effectLst>
                <a:latin typeface="Cambria" pitchFamily="18" charset="0"/>
              </a:rPr>
              <a:t>Matériels</a:t>
            </a:r>
            <a:r>
              <a:rPr lang="en-US" altLang="en-US" sz="4800" b="1">
                <a:solidFill>
                  <a:schemeClr val="accent2"/>
                </a:solidFill>
                <a:effectLst>
                  <a:outerShdw blurRad="38100" dist="38100" dir="2700000" algn="tl">
                    <a:srgbClr val="000000">
                      <a:alpha val="43137"/>
                    </a:srgbClr>
                  </a:outerShdw>
                </a:effectLst>
                <a:latin typeface="Cambria" pitchFamily="18" charset="0"/>
              </a:rPr>
              <a:t> &amp; </a:t>
            </a:r>
            <a:r>
              <a:rPr lang="en-US" altLang="en-US" sz="4800" b="1" err="1">
                <a:solidFill>
                  <a:schemeClr val="accent2"/>
                </a:solidFill>
                <a:effectLst>
                  <a:outerShdw blurRad="38100" dist="38100" dir="2700000" algn="tl">
                    <a:srgbClr val="000000">
                      <a:alpha val="43137"/>
                    </a:srgbClr>
                  </a:outerShdw>
                </a:effectLst>
                <a:latin typeface="Cambria" pitchFamily="18" charset="0"/>
              </a:rPr>
              <a:t>méthodes</a:t>
            </a:r>
            <a:r>
              <a:rPr lang="en-US" altLang="en-US" sz="4000" b="1" i="1">
                <a:solidFill>
                  <a:schemeClr val="accent2"/>
                </a:solidFill>
                <a:effectLst>
                  <a:outerShdw blurRad="38100" dist="38100" dir="2700000" algn="tl">
                    <a:srgbClr val="000000">
                      <a:alpha val="43137"/>
                    </a:srgbClr>
                  </a:outerShdw>
                </a:effectLst>
                <a:latin typeface="Cambria" panose="02040503050406030204" pitchFamily="18" charset="0"/>
              </a:rPr>
              <a:t> </a:t>
            </a:r>
            <a:endParaRPr lang="fr-FR" altLang="en-US" sz="4000" b="1" i="1">
              <a:solidFill>
                <a:schemeClr val="accent2"/>
              </a:solidFill>
              <a:effectLst>
                <a:outerShdw blurRad="38100" dist="38100" dir="2700000" algn="tl">
                  <a:srgbClr val="000000">
                    <a:alpha val="43137"/>
                  </a:srgbClr>
                </a:outerShdw>
              </a:effectLst>
              <a:latin typeface="Cambria" panose="02040503050406030204" pitchFamily="18" charset="0"/>
            </a:endParaRPr>
          </a:p>
        </p:txBody>
      </p:sp>
      <p:sp>
        <p:nvSpPr>
          <p:cNvPr id="245" name="ZoneTexte 244">
            <a:extLst>
              <a:ext uri="{FF2B5EF4-FFF2-40B4-BE49-F238E27FC236}">
                <a16:creationId xmlns:a16="http://schemas.microsoft.com/office/drawing/2014/main" id="{2F98CD99-671B-FB45-BCA0-E35185D7870B}"/>
              </a:ext>
            </a:extLst>
          </p:cNvPr>
          <p:cNvSpPr txBox="1"/>
          <p:nvPr/>
        </p:nvSpPr>
        <p:spPr>
          <a:xfrm>
            <a:off x="18138467" y="18110151"/>
            <a:ext cx="11478106" cy="1212569"/>
          </a:xfrm>
          <a:prstGeom prst="rect">
            <a:avLst/>
          </a:prstGeom>
        </p:spPr>
        <p:txBody>
          <a:bodyPr vert="horz" wrap="square" lIns="91440" tIns="45720" rIns="91440" bIns="45720" rtlCol="0">
            <a:noAutofit/>
          </a:bodyPr>
          <a:lstStyle/>
          <a:p>
            <a:pPr marL="342900" indent="-342900" algn="just" defTabSz="914400"/>
            <a:r>
              <a:rPr lang="en-GB" sz="2400">
                <a:latin typeface="Helvetica" charset="0"/>
              </a:rPr>
              <a:t>    </a:t>
            </a:r>
            <a:r>
              <a:rPr lang="fr-FR" sz="2400">
                <a:latin typeface="Helvetica" charset="0"/>
              </a:rPr>
              <a:t>Figure 2:  Taux de croissance [%/j] au cours du temps [j] avec trois conditions : contrôle (n=4), </a:t>
            </a:r>
            <a:r>
              <a:rPr lang="fr-FR" sz="2400" err="1">
                <a:latin typeface="Helvetica" charset="0"/>
              </a:rPr>
              <a:t>hypersaline</a:t>
            </a:r>
            <a:r>
              <a:rPr lang="fr-FR" sz="2400">
                <a:latin typeface="Helvetica" charset="0"/>
              </a:rPr>
              <a:t> (n=6) et </a:t>
            </a:r>
            <a:r>
              <a:rPr lang="fr-FR" sz="2400" err="1">
                <a:latin typeface="Helvetica" charset="0"/>
              </a:rPr>
              <a:t>hyposaline</a:t>
            </a:r>
            <a:r>
              <a:rPr lang="fr-FR" sz="2400">
                <a:latin typeface="Helvetica" charset="0"/>
              </a:rPr>
              <a:t> (n=6). De plus, trois phases sont mis en avant : avant le stress (Av. stress), stress et récupération.</a:t>
            </a:r>
            <a:endParaRPr lang="fr-BE" sz="2400">
              <a:latin typeface="Helvetica" charset="0"/>
            </a:endParaRPr>
          </a:p>
        </p:txBody>
      </p:sp>
      <p:pic>
        <p:nvPicPr>
          <p:cNvPr id="3" name="Image 2">
            <a:extLst>
              <a:ext uri="{FF2B5EF4-FFF2-40B4-BE49-F238E27FC236}">
                <a16:creationId xmlns:a16="http://schemas.microsoft.com/office/drawing/2014/main" id="{4DC03721-A931-784D-BA38-885356FA5368}"/>
              </a:ext>
            </a:extLst>
          </p:cNvPr>
          <p:cNvPicPr>
            <a:picLocks noChangeAspect="1"/>
          </p:cNvPicPr>
          <p:nvPr/>
        </p:nvPicPr>
        <p:blipFill rotWithShape="1">
          <a:blip r:embed="rId7"/>
          <a:srcRect l="6638" t="15955" b="9511"/>
          <a:stretch/>
        </p:blipFill>
        <p:spPr>
          <a:xfrm>
            <a:off x="19795958" y="20662234"/>
            <a:ext cx="9942680" cy="2614863"/>
          </a:xfrm>
          <a:prstGeom prst="rect">
            <a:avLst/>
          </a:prstGeom>
        </p:spPr>
      </p:pic>
      <p:pic>
        <p:nvPicPr>
          <p:cNvPr id="8" name="Image 7">
            <a:extLst>
              <a:ext uri="{FF2B5EF4-FFF2-40B4-BE49-F238E27FC236}">
                <a16:creationId xmlns:a16="http://schemas.microsoft.com/office/drawing/2014/main" id="{EFC0DD88-A85C-E447-8A38-D3AA633E1444}"/>
              </a:ext>
            </a:extLst>
          </p:cNvPr>
          <p:cNvPicPr>
            <a:picLocks noChangeAspect="1"/>
          </p:cNvPicPr>
          <p:nvPr/>
        </p:nvPicPr>
        <p:blipFill>
          <a:blip r:embed="rId8"/>
          <a:stretch>
            <a:fillRect/>
          </a:stretch>
        </p:blipFill>
        <p:spPr>
          <a:xfrm>
            <a:off x="13640810" y="29639802"/>
            <a:ext cx="5883506" cy="949535"/>
          </a:xfrm>
          <a:prstGeom prst="rect">
            <a:avLst/>
          </a:prstGeom>
        </p:spPr>
      </p:pic>
      <p:pic>
        <p:nvPicPr>
          <p:cNvPr id="5" name="Image 4">
            <a:extLst>
              <a:ext uri="{FF2B5EF4-FFF2-40B4-BE49-F238E27FC236}">
                <a16:creationId xmlns:a16="http://schemas.microsoft.com/office/drawing/2014/main" id="{9B8DB0E8-00ED-4342-86A9-0E7C58096EC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8667" y="644126"/>
            <a:ext cx="4597261" cy="1666681"/>
          </a:xfrm>
          <a:prstGeom prst="rect">
            <a:avLst/>
          </a:prstGeom>
        </p:spPr>
      </p:pic>
      <p:pic>
        <p:nvPicPr>
          <p:cNvPr id="12" name="Image 11">
            <a:extLst>
              <a:ext uri="{FF2B5EF4-FFF2-40B4-BE49-F238E27FC236}">
                <a16:creationId xmlns:a16="http://schemas.microsoft.com/office/drawing/2014/main" id="{2E814D4A-7AAF-E44C-AA4F-B6317F4D5B2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8163689" y="9124571"/>
            <a:ext cx="11368149" cy="8854983"/>
          </a:xfrm>
          <a:prstGeom prst="rect">
            <a:avLst/>
          </a:prstGeom>
        </p:spPr>
      </p:pic>
      <p:pic>
        <p:nvPicPr>
          <p:cNvPr id="16" name="Image 15">
            <a:extLst>
              <a:ext uri="{FF2B5EF4-FFF2-40B4-BE49-F238E27FC236}">
                <a16:creationId xmlns:a16="http://schemas.microsoft.com/office/drawing/2014/main" id="{12293E3B-1E03-8F42-94E4-DF73B7D6FCD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309173" y="19548181"/>
            <a:ext cx="11368149" cy="8854983"/>
          </a:xfrm>
          <a:prstGeom prst="rect">
            <a:avLst/>
          </a:prstGeom>
        </p:spPr>
      </p:pic>
      <p:pic>
        <p:nvPicPr>
          <p:cNvPr id="19" name="Image 18">
            <a:extLst>
              <a:ext uri="{FF2B5EF4-FFF2-40B4-BE49-F238E27FC236}">
                <a16:creationId xmlns:a16="http://schemas.microsoft.com/office/drawing/2014/main" id="{F2B90D64-53F9-D84E-83E6-EC20BEAA89DC}"/>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416926" y="30741888"/>
            <a:ext cx="11368148" cy="8854982"/>
          </a:xfrm>
          <a:prstGeom prst="rect">
            <a:avLst/>
          </a:prstGeom>
        </p:spPr>
      </p:pic>
      <p:pic>
        <p:nvPicPr>
          <p:cNvPr id="21" name="Image 20">
            <a:extLst>
              <a:ext uri="{FF2B5EF4-FFF2-40B4-BE49-F238E27FC236}">
                <a16:creationId xmlns:a16="http://schemas.microsoft.com/office/drawing/2014/main" id="{E86679F7-7AB9-4D4E-85C6-B2C98E384027}"/>
              </a:ext>
            </a:extLst>
          </p:cNvPr>
          <p:cNvPicPr>
            <a:picLocks noChangeAspect="1"/>
          </p:cNvPicPr>
          <p:nvPr/>
        </p:nvPicPr>
        <p:blipFill rotWithShape="1">
          <a:blip r:embed="rId13">
            <a:extLst>
              <a:ext uri="{28A0092B-C50C-407E-A947-70E740481C1C}">
                <a14:useLocalDpi xmlns:a14="http://schemas.microsoft.com/office/drawing/2010/main" val="0"/>
              </a:ext>
            </a:extLst>
          </a:blip>
          <a:srcRect l="26549" t="40723" r="26643" b="40615"/>
          <a:stretch/>
        </p:blipFill>
        <p:spPr>
          <a:xfrm>
            <a:off x="20650361" y="24725854"/>
            <a:ext cx="7981384" cy="2478685"/>
          </a:xfrm>
          <a:prstGeom prst="rect">
            <a:avLst/>
          </a:prstGeom>
        </p:spPr>
      </p:pic>
      <p:pic>
        <p:nvPicPr>
          <p:cNvPr id="24" name="Image 23">
            <a:extLst>
              <a:ext uri="{FF2B5EF4-FFF2-40B4-BE49-F238E27FC236}">
                <a16:creationId xmlns:a16="http://schemas.microsoft.com/office/drawing/2014/main" id="{BD67CBDE-C899-DA47-B1DD-F816A07A8847}"/>
              </a:ext>
            </a:extLst>
          </p:cNvPr>
          <p:cNvPicPr>
            <a:picLocks noChangeAspect="1"/>
          </p:cNvPicPr>
          <p:nvPr/>
        </p:nvPicPr>
        <p:blipFill rotWithShape="1">
          <a:blip r:embed="rId14">
            <a:extLst>
              <a:ext uri="{28A0092B-C50C-407E-A947-70E740481C1C}">
                <a14:useLocalDpi xmlns:a14="http://schemas.microsoft.com/office/drawing/2010/main" val="0"/>
              </a:ext>
            </a:extLst>
          </a:blip>
          <a:srcRect l="18249" t="37647" r="18219" b="37574"/>
          <a:stretch/>
        </p:blipFill>
        <p:spPr>
          <a:xfrm>
            <a:off x="19942503" y="28995429"/>
            <a:ext cx="9796135" cy="2976126"/>
          </a:xfrm>
          <a:prstGeom prst="rect">
            <a:avLst/>
          </a:prstGeom>
        </p:spPr>
      </p:pic>
    </p:spTree>
    <p:extLst>
      <p:ext uri="{BB962C8B-B14F-4D97-AF65-F5344CB8AC3E}">
        <p14:creationId xmlns:p14="http://schemas.microsoft.com/office/powerpoint/2010/main" val="578050407"/>
      </p:ext>
    </p:extLst>
  </p:cSld>
  <p:clrMapOvr>
    <a:masterClrMapping/>
  </p:clrMapOvr>
</p:sld>
</file>

<file path=ppt/theme/theme1.xml><?xml version="1.0" encoding="utf-8"?>
<a:theme xmlns:a="http://schemas.openxmlformats.org/drawingml/2006/main" name="Thème poster Umons">
  <a:themeElements>
    <a:clrScheme name="UMons">
      <a:dk1>
        <a:sysClr val="windowText" lastClr="000000"/>
      </a:dk1>
      <a:lt1>
        <a:sysClr val="window" lastClr="FFFFFF"/>
      </a:lt1>
      <a:dk2>
        <a:srgbClr val="1F497D"/>
      </a:dk2>
      <a:lt2>
        <a:srgbClr val="EEECE1"/>
      </a:lt2>
      <a:accent1>
        <a:srgbClr val="00ABCC"/>
      </a:accent1>
      <a:accent2>
        <a:srgbClr val="C40039"/>
      </a:accent2>
      <a:accent3>
        <a:srgbClr val="A5A5A5"/>
      </a:accent3>
      <a:accent4>
        <a:srgbClr val="94CD7E"/>
      </a:accent4>
      <a:accent5>
        <a:srgbClr val="8DB3E2"/>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lIns="91440" tIns="45720" rIns="91440" bIns="45720" rtlCol="0">
        <a:normAutofit fontScale="92500" lnSpcReduction="10000"/>
      </a:bodyPr>
      <a:lstStyle>
        <a:defPPr marL="342900" marR="0" indent="-342900" algn="l" defTabSz="914400" rtl="0" eaLnBrk="0" fontAlgn="base" latinLnBrk="0" hangingPunct="0">
          <a:lnSpc>
            <a:spcPct val="100000"/>
          </a:lnSpc>
          <a:spcBef>
            <a:spcPct val="0"/>
          </a:spcBef>
          <a:spcAft>
            <a:spcPct val="0"/>
          </a:spcAft>
          <a:buClrTx/>
          <a:buSzTx/>
          <a:buFont typeface="Arial" pitchFamily="34" charset="0"/>
          <a:buNone/>
          <a:tabLst/>
          <a:defRPr kumimoji="0" sz="2800" b="0" i="0" u="none" strike="noStrike" kern="1200" cap="none" spc="0" normalizeH="0" baseline="0" noProof="0" dirty="0" smtClean="0">
            <a:ln>
              <a:noFill/>
            </a:ln>
            <a:solidFill>
              <a:srgbClr val="808080"/>
            </a:solidFill>
            <a:effectLst/>
            <a:uLnTx/>
            <a:uFillTx/>
            <a:latin typeface="Calibri" pitchFamily="34" charset="0"/>
            <a:ea typeface="Calibri" pitchFamily="34" charset="0"/>
            <a:cs typeface="Times New Roman" pitchFamily="18" charset="0"/>
          </a:defRPr>
        </a:defPPr>
      </a:lstStyle>
    </a:txDef>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Thème poster Umons</Template>
  <TotalTime>30909</TotalTime>
  <Words>630</Words>
  <Application>Microsoft Macintosh PowerPoint</Application>
  <PresentationFormat>Personnalisé</PresentationFormat>
  <Paragraphs>50</Paragraphs>
  <Slides>1</Slides>
  <Notes>1</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vt:i4>
      </vt:variant>
    </vt:vector>
  </HeadingPairs>
  <TitlesOfParts>
    <vt:vector size="8" baseType="lpstr">
      <vt:lpstr>Arial</vt:lpstr>
      <vt:lpstr>Calibri</vt:lpstr>
      <vt:lpstr>Cambria</vt:lpstr>
      <vt:lpstr>Century Gothic</vt:lpstr>
      <vt:lpstr>Helvetica</vt:lpstr>
      <vt:lpstr>Wingdings</vt:lpstr>
      <vt:lpstr>Thème poster Umons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Florian Boon</dc:creator>
  <cp:lastModifiedBy>Guyliann ENGELS</cp:lastModifiedBy>
  <cp:revision>941</cp:revision>
  <cp:lastPrinted>2018-12-13T11:09:22Z</cp:lastPrinted>
  <dcterms:created xsi:type="dcterms:W3CDTF">2010-03-01T10:05:47Z</dcterms:created>
  <dcterms:modified xsi:type="dcterms:W3CDTF">2019-03-01T06:46:13Z</dcterms:modified>
</cp:coreProperties>
</file>

<file path=docProps/thumbnail.jpeg>
</file>